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9" r:id="rId1"/>
  </p:sldMasterIdLst>
  <p:notesMasterIdLst>
    <p:notesMasterId r:id="rId25"/>
  </p:notesMasterIdLst>
  <p:sldIdLst>
    <p:sldId id="256" r:id="rId2"/>
    <p:sldId id="294" r:id="rId3"/>
    <p:sldId id="273" r:id="rId4"/>
    <p:sldId id="275" r:id="rId5"/>
    <p:sldId id="276" r:id="rId6"/>
    <p:sldId id="277" r:id="rId7"/>
    <p:sldId id="278" r:id="rId8"/>
    <p:sldId id="280" r:id="rId9"/>
    <p:sldId id="281" r:id="rId10"/>
    <p:sldId id="296" r:id="rId11"/>
    <p:sldId id="282" r:id="rId12"/>
    <p:sldId id="292" r:id="rId13"/>
    <p:sldId id="290" r:id="rId14"/>
    <p:sldId id="293" r:id="rId15"/>
    <p:sldId id="284" r:id="rId16"/>
    <p:sldId id="285" r:id="rId17"/>
    <p:sldId id="286" r:id="rId18"/>
    <p:sldId id="287" r:id="rId19"/>
    <p:sldId id="288" r:id="rId20"/>
    <p:sldId id="299" r:id="rId21"/>
    <p:sldId id="300" r:id="rId22"/>
    <p:sldId id="302" r:id="rId23"/>
    <p:sldId id="27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300F"/>
    <a:srgbClr val="A53010"/>
    <a:srgbClr val="FFFFFF"/>
    <a:srgbClr val="FF694C"/>
    <a:srgbClr val="F48B76"/>
    <a:srgbClr val="02B3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8" autoAdjust="0"/>
    <p:restoredTop sz="93925"/>
  </p:normalViewPr>
  <p:slideViewPr>
    <p:cSldViewPr snapToGrid="0">
      <p:cViewPr varScale="1">
        <p:scale>
          <a:sx n="85" d="100"/>
          <a:sy n="85" d="100"/>
        </p:scale>
        <p:origin x="5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BA570F-CE93-7744-A4FB-F4795FCC323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8E7F9DBA-3563-2B45-B520-4832FB319058}">
      <dgm:prSet/>
      <dgm:spPr/>
      <dgm:t>
        <a:bodyPr/>
        <a:lstStyle/>
        <a:p>
          <a:r>
            <a:rPr lang="de-DE" dirty="0"/>
            <a:t>AIDS</a:t>
          </a:r>
        </a:p>
      </dgm:t>
    </dgm:pt>
    <dgm:pt modelId="{C2CE7A41-6A31-874B-B380-5928081AAE45}" type="parTrans" cxnId="{C13252D3-9127-3D4D-9D51-9CAC4392F582}">
      <dgm:prSet/>
      <dgm:spPr/>
      <dgm:t>
        <a:bodyPr/>
        <a:lstStyle/>
        <a:p>
          <a:endParaRPr lang="de-DE"/>
        </a:p>
      </dgm:t>
    </dgm:pt>
    <dgm:pt modelId="{C4422DFE-7B8E-3D48-8D2C-D97EC3A94016}" type="sibTrans" cxnId="{C13252D3-9127-3D4D-9D51-9CAC4392F582}">
      <dgm:prSet/>
      <dgm:spPr/>
      <dgm:t>
        <a:bodyPr/>
        <a:lstStyle/>
        <a:p>
          <a:r>
            <a:rPr lang="de-DE" dirty="0"/>
            <a:t>.</a:t>
          </a:r>
          <a:r>
            <a:rPr lang="de-DE" dirty="0" err="1"/>
            <a:t>lower</a:t>
          </a:r>
          <a:r>
            <a:rPr lang="de-DE" dirty="0"/>
            <a:t>()</a:t>
          </a:r>
        </a:p>
      </dgm:t>
    </dgm:pt>
    <dgm:pt modelId="{482CAD7E-6033-724D-B7FB-A450B9A16204}">
      <dgm:prSet/>
      <dgm:spPr/>
      <dgm:t>
        <a:bodyPr/>
        <a:lstStyle/>
        <a:p>
          <a:r>
            <a:rPr lang="de-DE" dirty="0" err="1"/>
            <a:t>aids</a:t>
          </a:r>
          <a:endParaRPr lang="de-DE" dirty="0"/>
        </a:p>
      </dgm:t>
    </dgm:pt>
    <dgm:pt modelId="{5F4E0038-F4EC-8D4E-A254-BD66456FBFFC}" type="parTrans" cxnId="{4DE62022-634C-694B-8BD9-33E13D29C619}">
      <dgm:prSet/>
      <dgm:spPr/>
      <dgm:t>
        <a:bodyPr/>
        <a:lstStyle/>
        <a:p>
          <a:endParaRPr lang="de-DE"/>
        </a:p>
      </dgm:t>
    </dgm:pt>
    <dgm:pt modelId="{B9324593-A822-1347-AFBA-EBAD1428B9F4}" type="sibTrans" cxnId="{4DE62022-634C-694B-8BD9-33E13D29C619}">
      <dgm:prSet/>
      <dgm:spPr/>
      <dgm:t>
        <a:bodyPr/>
        <a:lstStyle/>
        <a:p>
          <a:r>
            <a:rPr lang="de-DE" dirty="0" err="1"/>
            <a:t>spacy</a:t>
          </a:r>
          <a:endParaRPr lang="de-DE" dirty="0"/>
        </a:p>
      </dgm:t>
    </dgm:pt>
    <dgm:pt modelId="{F37AD8B1-8531-D34B-931D-E645DB4D57EB}">
      <dgm:prSet/>
      <dgm:spPr/>
      <dgm:t>
        <a:bodyPr/>
        <a:lstStyle/>
        <a:p>
          <a:r>
            <a:rPr lang="de-DE" dirty="0" err="1"/>
            <a:t>aid</a:t>
          </a:r>
          <a:endParaRPr lang="de-DE" dirty="0"/>
        </a:p>
      </dgm:t>
    </dgm:pt>
    <dgm:pt modelId="{5F0D4C31-0D6A-C74C-BBDC-CEE9EAA5ABD3}" type="parTrans" cxnId="{C13AE222-B050-1E40-A543-F610482B652C}">
      <dgm:prSet/>
      <dgm:spPr/>
      <dgm:t>
        <a:bodyPr/>
        <a:lstStyle/>
        <a:p>
          <a:endParaRPr lang="de-DE"/>
        </a:p>
      </dgm:t>
    </dgm:pt>
    <dgm:pt modelId="{7798AF06-BEE0-644E-AD02-902383A750AD}" type="sibTrans" cxnId="{C13AE222-B050-1E40-A543-F610482B652C}">
      <dgm:prSet/>
      <dgm:spPr/>
      <dgm:t>
        <a:bodyPr/>
        <a:lstStyle/>
        <a:p>
          <a:endParaRPr lang="de-DE"/>
        </a:p>
      </dgm:t>
    </dgm:pt>
    <dgm:pt modelId="{B44712A9-4F5B-2947-B553-78B44EFB79BD}" type="pres">
      <dgm:prSet presAssocID="{80BA570F-CE93-7744-A4FB-F4795FCC3230}" presName="Name0" presStyleCnt="0">
        <dgm:presLayoutVars>
          <dgm:dir/>
          <dgm:resizeHandles val="exact"/>
        </dgm:presLayoutVars>
      </dgm:prSet>
      <dgm:spPr/>
    </dgm:pt>
    <dgm:pt modelId="{45A74484-BC38-0B48-A8A2-80401AAC2761}" type="pres">
      <dgm:prSet presAssocID="{8E7F9DBA-3563-2B45-B520-4832FB319058}" presName="node" presStyleLbl="node1" presStyleIdx="0" presStyleCnt="3" custScaleX="25785" custLinFactNeighborX="-28866" custLinFactNeighborY="47650">
        <dgm:presLayoutVars>
          <dgm:bulletEnabled val="1"/>
        </dgm:presLayoutVars>
      </dgm:prSet>
      <dgm:spPr/>
    </dgm:pt>
    <dgm:pt modelId="{E0FE6A61-39AE-FF45-9065-98816B1E4CDB}" type="pres">
      <dgm:prSet presAssocID="{C4422DFE-7B8E-3D48-8D2C-D97EC3A94016}" presName="sibTrans" presStyleLbl="sibTrans2D1" presStyleIdx="0" presStyleCnt="2" custScaleX="155798"/>
      <dgm:spPr/>
    </dgm:pt>
    <dgm:pt modelId="{2159EB33-0879-FE44-B277-BA82EB779468}" type="pres">
      <dgm:prSet presAssocID="{C4422DFE-7B8E-3D48-8D2C-D97EC3A94016}" presName="connectorText" presStyleLbl="sibTrans2D1" presStyleIdx="0" presStyleCnt="2"/>
      <dgm:spPr/>
    </dgm:pt>
    <dgm:pt modelId="{1D38633C-CFA1-5D4B-9E19-10D766D78FFE}" type="pres">
      <dgm:prSet presAssocID="{482CAD7E-6033-724D-B7FB-A450B9A16204}" presName="node" presStyleLbl="node1" presStyleIdx="1" presStyleCnt="3" custScaleX="25816">
        <dgm:presLayoutVars>
          <dgm:bulletEnabled val="1"/>
        </dgm:presLayoutVars>
      </dgm:prSet>
      <dgm:spPr/>
    </dgm:pt>
    <dgm:pt modelId="{DE730A7B-0CC4-7543-9F8F-7EEAEC84DA53}" type="pres">
      <dgm:prSet presAssocID="{B9324593-A822-1347-AFBA-EBAD1428B9F4}" presName="sibTrans" presStyleLbl="sibTrans2D1" presStyleIdx="1" presStyleCnt="2" custScaleX="155844"/>
      <dgm:spPr/>
    </dgm:pt>
    <dgm:pt modelId="{8204AC97-183C-CF45-B9ED-66B0DB90D86D}" type="pres">
      <dgm:prSet presAssocID="{B9324593-A822-1347-AFBA-EBAD1428B9F4}" presName="connectorText" presStyleLbl="sibTrans2D1" presStyleIdx="1" presStyleCnt="2"/>
      <dgm:spPr/>
    </dgm:pt>
    <dgm:pt modelId="{3CC158A4-6ABC-7946-B43B-2F0881E2BB69}" type="pres">
      <dgm:prSet presAssocID="{F37AD8B1-8531-D34B-931D-E645DB4D57EB}" presName="node" presStyleLbl="node1" presStyleIdx="2" presStyleCnt="3" custScaleX="25776">
        <dgm:presLayoutVars>
          <dgm:bulletEnabled val="1"/>
        </dgm:presLayoutVars>
      </dgm:prSet>
      <dgm:spPr/>
    </dgm:pt>
  </dgm:ptLst>
  <dgm:cxnLst>
    <dgm:cxn modelId="{4DE62022-634C-694B-8BD9-33E13D29C619}" srcId="{80BA570F-CE93-7744-A4FB-F4795FCC3230}" destId="{482CAD7E-6033-724D-B7FB-A450B9A16204}" srcOrd="1" destOrd="0" parTransId="{5F4E0038-F4EC-8D4E-A254-BD66456FBFFC}" sibTransId="{B9324593-A822-1347-AFBA-EBAD1428B9F4}"/>
    <dgm:cxn modelId="{C13AE222-B050-1E40-A543-F610482B652C}" srcId="{80BA570F-CE93-7744-A4FB-F4795FCC3230}" destId="{F37AD8B1-8531-D34B-931D-E645DB4D57EB}" srcOrd="2" destOrd="0" parTransId="{5F0D4C31-0D6A-C74C-BBDC-CEE9EAA5ABD3}" sibTransId="{7798AF06-BEE0-644E-AD02-902383A750AD}"/>
    <dgm:cxn modelId="{4AD78976-2F20-A84B-A6A8-612890CB5853}" type="presOf" srcId="{8E7F9DBA-3563-2B45-B520-4832FB319058}" destId="{45A74484-BC38-0B48-A8A2-80401AAC2761}" srcOrd="0" destOrd="0" presId="urn:microsoft.com/office/officeart/2005/8/layout/process1"/>
    <dgm:cxn modelId="{7BC51084-282D-3E49-A056-EA26F2C79201}" type="presOf" srcId="{C4422DFE-7B8E-3D48-8D2C-D97EC3A94016}" destId="{2159EB33-0879-FE44-B277-BA82EB779468}" srcOrd="1" destOrd="0" presId="urn:microsoft.com/office/officeart/2005/8/layout/process1"/>
    <dgm:cxn modelId="{45B23E8B-2F60-8644-8B5F-41A1AB936C70}" type="presOf" srcId="{C4422DFE-7B8E-3D48-8D2C-D97EC3A94016}" destId="{E0FE6A61-39AE-FF45-9065-98816B1E4CDB}" srcOrd="0" destOrd="0" presId="urn:microsoft.com/office/officeart/2005/8/layout/process1"/>
    <dgm:cxn modelId="{FA59428C-4BBC-A546-B281-022AFB5E6F5F}" type="presOf" srcId="{F37AD8B1-8531-D34B-931D-E645DB4D57EB}" destId="{3CC158A4-6ABC-7946-B43B-2F0881E2BB69}" srcOrd="0" destOrd="0" presId="urn:microsoft.com/office/officeart/2005/8/layout/process1"/>
    <dgm:cxn modelId="{5A35E68C-3EBE-4D4F-B740-ADAD254B14F1}" type="presOf" srcId="{482CAD7E-6033-724D-B7FB-A450B9A16204}" destId="{1D38633C-CFA1-5D4B-9E19-10D766D78FFE}" srcOrd="0" destOrd="0" presId="urn:microsoft.com/office/officeart/2005/8/layout/process1"/>
    <dgm:cxn modelId="{7A1AF9B4-479B-BF48-9D27-8B2B93F3A57E}" type="presOf" srcId="{B9324593-A822-1347-AFBA-EBAD1428B9F4}" destId="{8204AC97-183C-CF45-B9ED-66B0DB90D86D}" srcOrd="1" destOrd="0" presId="urn:microsoft.com/office/officeart/2005/8/layout/process1"/>
    <dgm:cxn modelId="{C13252D3-9127-3D4D-9D51-9CAC4392F582}" srcId="{80BA570F-CE93-7744-A4FB-F4795FCC3230}" destId="{8E7F9DBA-3563-2B45-B520-4832FB319058}" srcOrd="0" destOrd="0" parTransId="{C2CE7A41-6A31-874B-B380-5928081AAE45}" sibTransId="{C4422DFE-7B8E-3D48-8D2C-D97EC3A94016}"/>
    <dgm:cxn modelId="{6B3F18DD-781A-714D-88DF-B6EF961CE2EE}" type="presOf" srcId="{80BA570F-CE93-7744-A4FB-F4795FCC3230}" destId="{B44712A9-4F5B-2947-B553-78B44EFB79BD}" srcOrd="0" destOrd="0" presId="urn:microsoft.com/office/officeart/2005/8/layout/process1"/>
    <dgm:cxn modelId="{61044BFB-7623-4A4F-9F2B-ED9528E00448}" type="presOf" srcId="{B9324593-A822-1347-AFBA-EBAD1428B9F4}" destId="{DE730A7B-0CC4-7543-9F8F-7EEAEC84DA53}" srcOrd="0" destOrd="0" presId="urn:microsoft.com/office/officeart/2005/8/layout/process1"/>
    <dgm:cxn modelId="{C10CF951-7D49-9941-8154-2E9ABC65B7C6}" type="presParOf" srcId="{B44712A9-4F5B-2947-B553-78B44EFB79BD}" destId="{45A74484-BC38-0B48-A8A2-80401AAC2761}" srcOrd="0" destOrd="0" presId="urn:microsoft.com/office/officeart/2005/8/layout/process1"/>
    <dgm:cxn modelId="{D007C4DB-2C9E-9448-BB4C-99E0DC18D38C}" type="presParOf" srcId="{B44712A9-4F5B-2947-B553-78B44EFB79BD}" destId="{E0FE6A61-39AE-FF45-9065-98816B1E4CDB}" srcOrd="1" destOrd="0" presId="urn:microsoft.com/office/officeart/2005/8/layout/process1"/>
    <dgm:cxn modelId="{0278138C-A88A-A343-B24E-D249D836C728}" type="presParOf" srcId="{E0FE6A61-39AE-FF45-9065-98816B1E4CDB}" destId="{2159EB33-0879-FE44-B277-BA82EB779468}" srcOrd="0" destOrd="0" presId="urn:microsoft.com/office/officeart/2005/8/layout/process1"/>
    <dgm:cxn modelId="{EF1A044A-DAA7-914B-BED9-94AFFEB1AFC2}" type="presParOf" srcId="{B44712A9-4F5B-2947-B553-78B44EFB79BD}" destId="{1D38633C-CFA1-5D4B-9E19-10D766D78FFE}" srcOrd="2" destOrd="0" presId="urn:microsoft.com/office/officeart/2005/8/layout/process1"/>
    <dgm:cxn modelId="{59583765-C3E8-674A-83EE-1A6730CC518E}" type="presParOf" srcId="{B44712A9-4F5B-2947-B553-78B44EFB79BD}" destId="{DE730A7B-0CC4-7543-9F8F-7EEAEC84DA53}" srcOrd="3" destOrd="0" presId="urn:microsoft.com/office/officeart/2005/8/layout/process1"/>
    <dgm:cxn modelId="{FBC9DE99-C626-A942-89FA-7C5BE9EB03C1}" type="presParOf" srcId="{DE730A7B-0CC4-7543-9F8F-7EEAEC84DA53}" destId="{8204AC97-183C-CF45-B9ED-66B0DB90D86D}" srcOrd="0" destOrd="0" presId="urn:microsoft.com/office/officeart/2005/8/layout/process1"/>
    <dgm:cxn modelId="{94A63F02-CD14-9840-953E-8663A031484C}" type="presParOf" srcId="{B44712A9-4F5B-2947-B553-78B44EFB79BD}" destId="{3CC158A4-6ABC-7946-B43B-2F0881E2BB6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A74484-BC38-0B48-A8A2-80401AAC2761}">
      <dsp:nvSpPr>
        <dsp:cNvPr id="0" name=""/>
        <dsp:cNvSpPr/>
      </dsp:nvSpPr>
      <dsp:spPr>
        <a:xfrm>
          <a:off x="0" y="0"/>
          <a:ext cx="1258509" cy="960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 dirty="0"/>
            <a:t>AIDS</a:t>
          </a:r>
        </a:p>
      </dsp:txBody>
      <dsp:txXfrm>
        <a:off x="28122" y="28122"/>
        <a:ext cx="1202265" cy="903926"/>
      </dsp:txXfrm>
    </dsp:sp>
    <dsp:sp modelId="{E0FE6A61-39AE-FF45-9065-98816B1E4CDB}">
      <dsp:nvSpPr>
        <dsp:cNvPr id="0" name=""/>
        <dsp:cNvSpPr/>
      </dsp:nvSpPr>
      <dsp:spPr>
        <a:xfrm>
          <a:off x="1458311" y="0"/>
          <a:ext cx="1615335" cy="96017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 dirty="0"/>
            <a:t>.</a:t>
          </a:r>
          <a:r>
            <a:rPr lang="de-DE" sz="2600" kern="1200" dirty="0" err="1"/>
            <a:t>lower</a:t>
          </a:r>
          <a:r>
            <a:rPr lang="de-DE" sz="2600" kern="1200" dirty="0"/>
            <a:t>()</a:t>
          </a:r>
        </a:p>
      </dsp:txBody>
      <dsp:txXfrm>
        <a:off x="1458311" y="192034"/>
        <a:ext cx="1327284" cy="576102"/>
      </dsp:txXfrm>
    </dsp:sp>
    <dsp:sp modelId="{1D38633C-CFA1-5D4B-9E19-10D766D78FFE}">
      <dsp:nvSpPr>
        <dsp:cNvPr id="0" name=""/>
        <dsp:cNvSpPr/>
      </dsp:nvSpPr>
      <dsp:spPr>
        <a:xfrm>
          <a:off x="3214761" y="0"/>
          <a:ext cx="1260022" cy="960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 dirty="0" err="1"/>
            <a:t>aids</a:t>
          </a:r>
          <a:endParaRPr lang="de-DE" sz="3200" kern="1200" dirty="0"/>
        </a:p>
      </dsp:txBody>
      <dsp:txXfrm>
        <a:off x="3242883" y="28122"/>
        <a:ext cx="1203778" cy="903926"/>
      </dsp:txXfrm>
    </dsp:sp>
    <dsp:sp modelId="{DE730A7B-0CC4-7543-9F8F-7EEAEC84DA53}">
      <dsp:nvSpPr>
        <dsp:cNvPr id="0" name=""/>
        <dsp:cNvSpPr/>
      </dsp:nvSpPr>
      <dsp:spPr>
        <a:xfrm>
          <a:off x="4673946" y="0"/>
          <a:ext cx="1612557" cy="96017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 dirty="0" err="1"/>
            <a:t>spacy</a:t>
          </a:r>
          <a:endParaRPr lang="de-DE" sz="2600" kern="1200" dirty="0"/>
        </a:p>
      </dsp:txBody>
      <dsp:txXfrm>
        <a:off x="4673946" y="192034"/>
        <a:ext cx="1324506" cy="576102"/>
      </dsp:txXfrm>
    </dsp:sp>
    <dsp:sp modelId="{3CC158A4-6ABC-7946-B43B-2F0881E2BB69}">
      <dsp:nvSpPr>
        <dsp:cNvPr id="0" name=""/>
        <dsp:cNvSpPr/>
      </dsp:nvSpPr>
      <dsp:spPr>
        <a:xfrm>
          <a:off x="6427096" y="0"/>
          <a:ext cx="1258070" cy="9601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 dirty="0" err="1"/>
            <a:t>aid</a:t>
          </a:r>
          <a:endParaRPr lang="de-DE" sz="3200" kern="1200" dirty="0"/>
        </a:p>
      </dsp:txBody>
      <dsp:txXfrm>
        <a:off x="6455218" y="28122"/>
        <a:ext cx="1201826" cy="9039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944F54-7B20-4FAA-AAA2-E7CE2520B22A}" type="datetimeFigureOut">
              <a:rPr lang="pt-PT" smtClean="0"/>
              <a:t>02/06/2023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7A4F3F-DBDA-4C65-A015-B54FF79892E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47722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F9BC-EE80-4AB6-BDC5-5F9C3B2B110A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3131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A3665-CA8D-45A7-B6D9-60B494612308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80362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97B-90F1-47B3-85D9-D54A3DEFC66A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42001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F57B-1B6E-41F2-90FE-3D1FFCB964B5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8427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F3AE-60D0-4B31-9670-AE20EA9DF08C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4165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51237-4F9F-4F95-BD59-C1838405493C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477272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B234-5C68-4463-817A-4B983CB8EC29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53184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8C5A7-F687-4AB7-A5FB-215953ED711D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04003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11ECC-29EE-4A8B-A79F-01D3170784E4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32318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8DCC6-432A-43D2-8782-796DCE47D273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20853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AA911-0766-4297-8799-25A4B1EE6CDC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43876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FCA29-3E6B-4AB6-B403-6E9097FDAF49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45386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495FC-60ED-46EE-BBA5-4822AE468F37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31986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BFF70-2700-4CF9-9701-0EA80CB8F5CF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11258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39E75-F255-452E-8F03-E3576DBCD2EE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55797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4BEB9-68B6-40CE-B4BE-9B00428967E5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039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F89CEF-1F33-4EB8-963A-6D6109B41A8E}" type="datetime4">
              <a:rPr lang="en-US" smtClean="0"/>
              <a:t>June 2,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96431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7">
            <a:extLst>
              <a:ext uri="{FF2B5EF4-FFF2-40B4-BE49-F238E27FC236}">
                <a16:creationId xmlns:a16="http://schemas.microsoft.com/office/drawing/2014/main" id="{4CE9304C-7D47-49AD-9260-6DBF0A5B9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-393"/>
            <a:ext cx="12188952" cy="68587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CA73F8-F1BE-C1A6-8775-706B466E5F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7725" b="8005"/>
          <a:stretch/>
        </p:blipFill>
        <p:spPr>
          <a:xfrm>
            <a:off x="-1524" y="10"/>
            <a:ext cx="1219200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8EEE8EB-647E-5EDD-6F21-EE9C39D34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283003" cy="2262781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Natural Language Processing – TP2</a:t>
            </a:r>
            <a:endParaRPr lang="en-GB" i="1" dirty="0">
              <a:solidFill>
                <a:srgbClr val="404E3B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8F608E-680A-BF90-CC58-46E5BB87F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5211359"/>
            <a:ext cx="4337071" cy="1340361"/>
          </a:xfrm>
        </p:spPr>
        <p:txBody>
          <a:bodyPr>
            <a:normAutofit/>
          </a:bodyPr>
          <a:lstStyle/>
          <a:p>
            <a:r>
              <a:rPr lang="pt-PT" sz="2000" dirty="0">
                <a:latin typeface="Century Gothic (corpo)"/>
                <a:cs typeface="Times New Roman" panose="02020603050405020304" pitchFamily="18" charset="0"/>
              </a:rPr>
              <a:t>Hugo Silva PG50416</a:t>
            </a:r>
          </a:p>
          <a:p>
            <a:r>
              <a:rPr lang="pt-PT" sz="2000" dirty="0">
                <a:latin typeface="Century Gothic (corpo)"/>
                <a:cs typeface="Times New Roman" panose="02020603050405020304" pitchFamily="18" charset="0"/>
              </a:rPr>
              <a:t>Tomás Lima PG50788</a:t>
            </a:r>
          </a:p>
          <a:p>
            <a:r>
              <a:rPr lang="de-DE" sz="2000" dirty="0">
                <a:latin typeface="Century Gothic (corpo)"/>
                <a:cs typeface="Times New Roman" panose="02020603050405020304" pitchFamily="18" charset="0"/>
              </a:rPr>
              <a:t>Florian Hetzel E10945</a:t>
            </a:r>
            <a:endParaRPr lang="pt-PT" sz="2000" dirty="0">
              <a:latin typeface="Century Gothic (corpo)"/>
              <a:cs typeface="Times New Roman" panose="02020603050405020304" pitchFamily="18" charset="0"/>
            </a:endParaRPr>
          </a:p>
          <a:p>
            <a:endParaRPr lang="pt-PT" sz="2000" dirty="0">
              <a:latin typeface="Century Gothic (corpo)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EDD006-D91C-4989-B39C-EEEA43F86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Freeform 33">
            <a:extLst>
              <a:ext uri="{FF2B5EF4-FFF2-40B4-BE49-F238E27FC236}">
                <a16:creationId xmlns:a16="http://schemas.microsoft.com/office/drawing/2014/main" id="{35EF7FFE-55CC-444E-A630-F40A5C9C5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1759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4FA35D1B-E05A-5665-3AF0-0026C1EA3455}"/>
              </a:ext>
            </a:extLst>
          </p:cNvPr>
          <p:cNvSpPr txBox="1">
            <a:spLocks/>
          </p:cNvSpPr>
          <p:nvPr/>
        </p:nvSpPr>
        <p:spPr>
          <a:xfrm>
            <a:off x="8007694" y="5211358"/>
            <a:ext cx="3101372" cy="13403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pt-PT" sz="2000" dirty="0" err="1">
                <a:latin typeface="Century Gothic (corpo)"/>
                <a:cs typeface="Times New Roman" panose="02020603050405020304" pitchFamily="18" charset="0"/>
              </a:rPr>
              <a:t>Teachers</a:t>
            </a:r>
            <a:r>
              <a:rPr lang="pt-PT" sz="2000" dirty="0">
                <a:latin typeface="Century Gothic (corpo)"/>
                <a:cs typeface="Times New Roman" panose="02020603050405020304" pitchFamily="18" charset="0"/>
              </a:rPr>
              <a:t>:</a:t>
            </a:r>
          </a:p>
          <a:p>
            <a:pPr algn="r"/>
            <a:r>
              <a:rPr lang="pt-PT" sz="2000" dirty="0">
                <a:latin typeface="Century Gothic (corpo)"/>
                <a:cs typeface="Times New Roman" panose="02020603050405020304" pitchFamily="18" charset="0"/>
              </a:rPr>
              <a:t>José Almeida</a:t>
            </a:r>
          </a:p>
          <a:p>
            <a:pPr algn="r"/>
            <a:r>
              <a:rPr lang="pt-PT" sz="2000" dirty="0">
                <a:latin typeface="Century Gothic (corpo)"/>
                <a:cs typeface="Times New Roman" panose="02020603050405020304" pitchFamily="18" charset="0"/>
              </a:rPr>
              <a:t>Luís Cunha</a:t>
            </a:r>
          </a:p>
          <a:p>
            <a:pPr algn="r"/>
            <a:endParaRPr lang="pt-PT" sz="2000" dirty="0">
              <a:latin typeface="Century Gothic (corpo)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A0F59B9-F89A-DD92-BB63-68BB435629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055" y="740261"/>
            <a:ext cx="1640161" cy="81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693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87E6D-272F-EB62-4D7D-44D84FD5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1354"/>
          </a:xfrm>
        </p:spPr>
        <p:txBody>
          <a:bodyPr/>
          <a:lstStyle/>
          <a:p>
            <a:r>
              <a:rPr lang="en-US" dirty="0"/>
              <a:t>Enrich dataset by web scraping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EE9E0D-452E-D65E-2CA8-42962BD9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10</a:t>
            </a:fld>
            <a:endParaRPr lang="en-US">
              <a:latin typeface="+mn-lt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13D9BE5-F10F-5D45-5B2D-D28F0A61126A}"/>
              </a:ext>
            </a:extLst>
          </p:cNvPr>
          <p:cNvSpPr txBox="1"/>
          <p:nvPr/>
        </p:nvSpPr>
        <p:spPr>
          <a:xfrm>
            <a:off x="2000803" y="1269314"/>
            <a:ext cx="99277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body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page_html</a:t>
            </a:r>
            <a:r>
              <a:rPr lang="de-DE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de-DE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find_all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'li'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termlinks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[</a:t>
            </a:r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url_socket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termlink</a:t>
            </a:r>
            <a:r>
              <a:rPr lang="de-DE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.a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href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de-DE" b="0" dirty="0" err="1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termlink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body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</a:t>
            </a:r>
          </a:p>
        </p:txBody>
      </p:sp>
      <p:pic>
        <p:nvPicPr>
          <p:cNvPr id="5" name="Grafik 4" descr="Ein Bild, das Text, Screenshot, Software, Design enthält.&#10;&#10;Automatisch generierte Beschreibung">
            <a:extLst>
              <a:ext uri="{FF2B5EF4-FFF2-40B4-BE49-F238E27FC236}">
                <a16:creationId xmlns:a16="http://schemas.microsoft.com/office/drawing/2014/main" id="{66399C0A-8563-6DA7-A530-F848FF92F5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803" y="1915645"/>
            <a:ext cx="8190394" cy="473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49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23B71E-93F4-0C0E-6F26-D97A8A3CF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relations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EB85A4-284E-AA9D-C730-418EB6093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Approaches:</a:t>
            </a:r>
          </a:p>
          <a:p>
            <a:r>
              <a:rPr lang="en-US" dirty="0"/>
              <a:t>Web scraping</a:t>
            </a:r>
          </a:p>
          <a:p>
            <a:r>
              <a:rPr lang="en-US" dirty="0"/>
              <a:t>Description and Term Analysis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E2E700-3421-2C46-5369-57DF24530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11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2639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23B71E-93F4-0C0E-6F26-D97A8A3CF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relations</a:t>
            </a:r>
            <a:br>
              <a:rPr lang="en-US" dirty="0"/>
            </a:br>
            <a:r>
              <a:rPr lang="en-US" sz="2400" dirty="0"/>
              <a:t>with Web scraping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E2E700-3421-2C46-5369-57DF24530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12</a:t>
            </a:fld>
            <a:endParaRPr lang="en-US">
              <a:latin typeface="+mn-lt"/>
            </a:endParaRPr>
          </a:p>
        </p:txBody>
      </p:sp>
      <p:pic>
        <p:nvPicPr>
          <p:cNvPr id="5" name="Grafik 4" descr="Ein Bild, das Text, Screenshot, Schrift, Webseite enthält.&#10;&#10;Automatisch generierte Beschreibung">
            <a:extLst>
              <a:ext uri="{FF2B5EF4-FFF2-40B4-BE49-F238E27FC236}">
                <a16:creationId xmlns:a16="http://schemas.microsoft.com/office/drawing/2014/main" id="{09660F1E-3177-6291-9650-6DCAC2DDD9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92" y="1785080"/>
            <a:ext cx="9100405" cy="4556213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B84F3146-330F-6676-6CAF-97058EACDF9A}"/>
              </a:ext>
            </a:extLst>
          </p:cNvPr>
          <p:cNvSpPr/>
          <p:nvPr/>
        </p:nvSpPr>
        <p:spPr>
          <a:xfrm>
            <a:off x="6342845" y="4511150"/>
            <a:ext cx="470079" cy="243730"/>
          </a:xfrm>
          <a:prstGeom prst="rect">
            <a:avLst/>
          </a:prstGeom>
          <a:noFill/>
          <a:ln w="28575" cap="flat" cmpd="sng" algn="ctr">
            <a:solidFill>
              <a:srgbClr val="A5300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A6EDE57-9CDD-082E-61BC-E47263337FC7}"/>
              </a:ext>
            </a:extLst>
          </p:cNvPr>
          <p:cNvSpPr/>
          <p:nvPr/>
        </p:nvSpPr>
        <p:spPr>
          <a:xfrm>
            <a:off x="7356357" y="4511150"/>
            <a:ext cx="744453" cy="243730"/>
          </a:xfrm>
          <a:prstGeom prst="rect">
            <a:avLst/>
          </a:prstGeom>
          <a:noFill/>
          <a:ln w="28575" cap="flat" cmpd="sng" algn="ctr">
            <a:solidFill>
              <a:srgbClr val="A5300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7687F05-4CD3-9E56-0E0F-1BF01BF23A81}"/>
              </a:ext>
            </a:extLst>
          </p:cNvPr>
          <p:cNvSpPr/>
          <p:nvPr/>
        </p:nvSpPr>
        <p:spPr>
          <a:xfrm>
            <a:off x="10352024" y="4505140"/>
            <a:ext cx="292365" cy="243730"/>
          </a:xfrm>
          <a:prstGeom prst="rect">
            <a:avLst/>
          </a:prstGeom>
          <a:noFill/>
          <a:ln w="28575" cap="flat" cmpd="sng" algn="ctr">
            <a:solidFill>
              <a:srgbClr val="A5300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BCDABFA-FC68-175D-A311-D1C9D09A5129}"/>
              </a:ext>
            </a:extLst>
          </p:cNvPr>
          <p:cNvSpPr/>
          <p:nvPr/>
        </p:nvSpPr>
        <p:spPr>
          <a:xfrm>
            <a:off x="4600604" y="4728588"/>
            <a:ext cx="470079" cy="243730"/>
          </a:xfrm>
          <a:prstGeom prst="rect">
            <a:avLst/>
          </a:prstGeom>
          <a:noFill/>
          <a:ln w="28575" cap="flat" cmpd="sng" algn="ctr">
            <a:solidFill>
              <a:srgbClr val="A5300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86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F7ABBF-0564-5343-4747-7302B8B50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Finding relations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by analyzing the descriptions and terms (using spacy)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984A30-12F1-EEF1-689D-AC528A9B3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descriptions:</a:t>
            </a:r>
          </a:p>
          <a:p>
            <a:r>
              <a:rPr lang="en-US" dirty="0"/>
              <a:t>Find nouns and adjectives using spacy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Check if these are in the database</a:t>
            </a:r>
          </a:p>
          <a:p>
            <a:r>
              <a:rPr lang="en-US" dirty="0"/>
              <a:t>Add to list of relations</a:t>
            </a:r>
          </a:p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EDFF4F0-4195-0D4E-E3A8-F87A7787A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13</a:t>
            </a:fld>
            <a:endParaRPr lang="en-US">
              <a:latin typeface="+mn-l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73EBD0D-EB0D-18E3-9177-27FF0EE96999}"/>
              </a:ext>
            </a:extLst>
          </p:cNvPr>
          <p:cNvSpPr txBox="1"/>
          <p:nvPr/>
        </p:nvSpPr>
        <p:spPr>
          <a:xfrm>
            <a:off x="3039319" y="3109598"/>
            <a:ext cx="89116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0" dirty="0">
                <a:solidFill>
                  <a:srgbClr val="AF00DB"/>
                </a:solidFill>
                <a:effectLst/>
                <a:latin typeface="JetBrains Mono NL ExtraLight" panose="02000009000000000000" pitchFamily="49" charset="0"/>
              </a:rPr>
              <a:t>for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 </a:t>
            </a:r>
            <a:r>
              <a:rPr lang="pt-PT" b="0" dirty="0" err="1">
                <a:solidFill>
                  <a:srgbClr val="001080"/>
                </a:solidFill>
                <a:effectLst/>
                <a:latin typeface="JetBrains Mono NL ExtraLight" panose="02000009000000000000" pitchFamily="49" charset="0"/>
              </a:rPr>
              <a:t>description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 </a:t>
            </a:r>
            <a:r>
              <a:rPr lang="pt-PT" b="0" dirty="0">
                <a:solidFill>
                  <a:srgbClr val="AF00DB"/>
                </a:solidFill>
                <a:effectLst/>
                <a:latin typeface="JetBrains Mono NL ExtraLight" panose="02000009000000000000" pitchFamily="49" charset="0"/>
              </a:rPr>
              <a:t>in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 </a:t>
            </a:r>
            <a:r>
              <a:rPr lang="pt-PT" b="0" dirty="0" err="1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descriptions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:</a:t>
            </a:r>
          </a:p>
          <a:p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    </a:t>
            </a:r>
            <a:r>
              <a:rPr lang="pt-PT" b="0" dirty="0" err="1">
                <a:solidFill>
                  <a:srgbClr val="001080"/>
                </a:solidFill>
                <a:effectLst/>
                <a:latin typeface="JetBrains Mono NL ExtraLight" panose="02000009000000000000" pitchFamily="49" charset="0"/>
              </a:rPr>
              <a:t>doc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 = </a:t>
            </a:r>
            <a:r>
              <a:rPr lang="pt-PT" b="0" dirty="0" err="1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nlp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(</a:t>
            </a:r>
            <a:r>
              <a:rPr lang="pt-PT" b="0" dirty="0" err="1">
                <a:solidFill>
                  <a:srgbClr val="001080"/>
                </a:solidFill>
                <a:effectLst/>
                <a:latin typeface="JetBrains Mono NL ExtraLight" panose="02000009000000000000" pitchFamily="49" charset="0"/>
              </a:rPr>
              <a:t>description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)</a:t>
            </a:r>
          </a:p>
          <a:p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    </a:t>
            </a:r>
            <a:r>
              <a:rPr lang="pt-PT" b="0" dirty="0">
                <a:solidFill>
                  <a:srgbClr val="AF00DB"/>
                </a:solidFill>
                <a:effectLst/>
                <a:latin typeface="JetBrains Mono NL ExtraLight" panose="02000009000000000000" pitchFamily="49" charset="0"/>
              </a:rPr>
              <a:t>for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 </a:t>
            </a:r>
            <a:r>
              <a:rPr lang="pt-PT" b="0" dirty="0" err="1">
                <a:solidFill>
                  <a:srgbClr val="001080"/>
                </a:solidFill>
                <a:effectLst/>
                <a:latin typeface="JetBrains Mono NL ExtraLight" panose="02000009000000000000" pitchFamily="49" charset="0"/>
              </a:rPr>
              <a:t>token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 </a:t>
            </a:r>
            <a:r>
              <a:rPr lang="pt-PT" b="0" dirty="0">
                <a:solidFill>
                  <a:srgbClr val="AF00DB"/>
                </a:solidFill>
                <a:effectLst/>
                <a:latin typeface="JetBrains Mono NL ExtraLight" panose="02000009000000000000" pitchFamily="49" charset="0"/>
              </a:rPr>
              <a:t>in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 </a:t>
            </a:r>
            <a:r>
              <a:rPr lang="pt-PT" b="0" dirty="0" err="1">
                <a:solidFill>
                  <a:srgbClr val="001080"/>
                </a:solidFill>
                <a:effectLst/>
                <a:latin typeface="JetBrains Mono NL ExtraLight" panose="02000009000000000000" pitchFamily="49" charset="0"/>
              </a:rPr>
              <a:t>doc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:</a:t>
            </a:r>
          </a:p>
          <a:p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        </a:t>
            </a:r>
            <a:r>
              <a:rPr lang="pt-PT" b="0" dirty="0" err="1">
                <a:solidFill>
                  <a:srgbClr val="AF00DB"/>
                </a:solidFill>
                <a:effectLst/>
                <a:latin typeface="JetBrains Mono NL ExtraLight" panose="02000009000000000000" pitchFamily="49" charset="0"/>
              </a:rPr>
              <a:t>if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 </a:t>
            </a:r>
            <a:r>
              <a:rPr lang="pt-PT" b="0" dirty="0" err="1">
                <a:solidFill>
                  <a:srgbClr val="001080"/>
                </a:solidFill>
                <a:effectLst/>
                <a:latin typeface="JetBrains Mono NL ExtraLight" panose="02000009000000000000" pitchFamily="49" charset="0"/>
              </a:rPr>
              <a:t>token</a:t>
            </a:r>
            <a:r>
              <a:rPr lang="pt-PT" b="0" dirty="0" err="1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.pos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_ == </a:t>
            </a:r>
            <a:r>
              <a:rPr lang="pt-PT" b="0" dirty="0">
                <a:solidFill>
                  <a:srgbClr val="A31515"/>
                </a:solidFill>
                <a:effectLst/>
                <a:latin typeface="JetBrains Mono NL ExtraLight" panose="02000009000000000000" pitchFamily="49" charset="0"/>
              </a:rPr>
              <a:t>"NOUN"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 </a:t>
            </a:r>
            <a:r>
              <a:rPr lang="pt-PT" b="0" dirty="0" err="1">
                <a:solidFill>
                  <a:srgbClr val="0000FF"/>
                </a:solidFill>
                <a:effectLst/>
                <a:latin typeface="JetBrains Mono NL ExtraLight" panose="02000009000000000000" pitchFamily="49" charset="0"/>
              </a:rPr>
              <a:t>or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 </a:t>
            </a:r>
            <a:r>
              <a:rPr lang="pt-PT" b="0" dirty="0" err="1">
                <a:solidFill>
                  <a:srgbClr val="001080"/>
                </a:solidFill>
                <a:effectLst/>
                <a:latin typeface="JetBrains Mono NL ExtraLight" panose="02000009000000000000" pitchFamily="49" charset="0"/>
              </a:rPr>
              <a:t>token</a:t>
            </a:r>
            <a:r>
              <a:rPr lang="pt-PT" b="0" dirty="0" err="1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.pos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_ == </a:t>
            </a:r>
            <a:r>
              <a:rPr lang="pt-PT" b="0" dirty="0">
                <a:solidFill>
                  <a:srgbClr val="A31515"/>
                </a:solidFill>
                <a:effectLst/>
                <a:latin typeface="JetBrains Mono NL ExtraLight" panose="02000009000000000000" pitchFamily="49" charset="0"/>
              </a:rPr>
              <a:t>"ADJ"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:</a:t>
            </a:r>
          </a:p>
          <a:p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            </a:t>
            </a:r>
            <a:r>
              <a:rPr lang="pt-PT" b="0" dirty="0" err="1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nouns.append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(</a:t>
            </a:r>
            <a:r>
              <a:rPr lang="pt-PT" b="0" dirty="0" err="1">
                <a:solidFill>
                  <a:srgbClr val="001080"/>
                </a:solidFill>
                <a:effectLst/>
                <a:latin typeface="JetBrains Mono NL ExtraLight" panose="02000009000000000000" pitchFamily="49" charset="0"/>
              </a:rPr>
              <a:t>token</a:t>
            </a:r>
            <a:r>
              <a:rPr lang="pt-PT" b="0" dirty="0" err="1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.text.lower</a:t>
            </a:r>
            <a:r>
              <a:rPr lang="pt-PT" b="0" dirty="0">
                <a:solidFill>
                  <a:srgbClr val="000000"/>
                </a:solidFill>
                <a:effectLst/>
                <a:latin typeface="JetBrains Mono NL ExtraLight" panose="02000009000000000000" pitchFamily="49" charset="0"/>
              </a:rPr>
              <a:t>())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233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F7ABBF-0564-5343-4747-7302B8B50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Finding relations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by analyzing the descriptions and terms (using spacy)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984A30-12F1-EEF1-689D-AC528A9B3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terms:</a:t>
            </a:r>
          </a:p>
          <a:p>
            <a:r>
              <a:rPr lang="en-US" dirty="0"/>
              <a:t>Terms that contain other terms are likely to be related:</a:t>
            </a:r>
          </a:p>
          <a:p>
            <a:pPr lvl="1"/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de-DE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femur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head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 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 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de-DE" b="0" dirty="0" err="1">
                <a:solidFill>
                  <a:schemeClr val="tx1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femur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</a:t>
            </a:r>
            <a:endParaRPr lang="de-DE" b="0" dirty="0">
              <a:solidFill>
                <a:schemeClr val="tx1"/>
              </a:solidFill>
              <a:effectLst/>
              <a:latin typeface="Menlo" panose="020B0609030804020204" pitchFamily="49" charset="0"/>
              <a:sym typeface="Wingdings" pitchFamily="2" charset="2"/>
            </a:endParaRPr>
          </a:p>
          <a:p>
            <a:pPr lvl="1"/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de-DE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parkinson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disease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 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 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de-DE" b="0" dirty="0" err="1">
                <a:solidFill>
                  <a:schemeClr val="tx1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disease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</a:t>
            </a:r>
            <a:endParaRPr lang="de-DE" b="0" dirty="0">
              <a:solidFill>
                <a:schemeClr val="tx1"/>
              </a:solidFill>
              <a:effectLst/>
              <a:latin typeface="Menlo" panose="020B0609030804020204" pitchFamily="49" charset="0"/>
              <a:sym typeface="Wingdings" pitchFamily="2" charset="2"/>
            </a:endParaRPr>
          </a:p>
          <a:p>
            <a:pPr lvl="1"/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paranasal </a:t>
            </a:r>
            <a:r>
              <a:rPr lang="de-DE" dirty="0" err="1">
                <a:solidFill>
                  <a:schemeClr val="tx1"/>
                </a:solidFill>
                <a:latin typeface="Menlo" panose="020B0609030804020204" pitchFamily="49" charset="0"/>
                <a:sym typeface="Wingdings" pitchFamily="2" charset="2"/>
              </a:rPr>
              <a:t>s</a:t>
            </a:r>
            <a:r>
              <a:rPr lang="de-DE" b="0" dirty="0" err="1">
                <a:solidFill>
                  <a:schemeClr val="tx1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inus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</a:t>
            </a:r>
            <a:r>
              <a:rPr lang="de-DE" dirty="0" err="1">
                <a:solidFill>
                  <a:schemeClr val="tx1"/>
                </a:solidFill>
                <a:latin typeface="Menlo" panose="020B0609030804020204" pitchFamily="49" charset="0"/>
                <a:sym typeface="Wingdings" pitchFamily="2" charset="2"/>
              </a:rPr>
              <a:t>s</a:t>
            </a:r>
            <a:r>
              <a:rPr lang="de-DE" b="0" dirty="0" err="1">
                <a:solidFill>
                  <a:schemeClr val="tx1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iseases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  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paranasal </a:t>
            </a:r>
            <a:r>
              <a:rPr lang="de-DE" b="0" dirty="0" err="1">
                <a:solidFill>
                  <a:schemeClr val="tx1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sinus</a:t>
            </a:r>
            <a:r>
              <a:rPr lang="de-DE" b="0" dirty="0">
                <a:solidFill>
                  <a:schemeClr val="tx1"/>
                </a:solidFill>
                <a:effectLst/>
                <a:latin typeface="Menlo" panose="020B0609030804020204" pitchFamily="49" charset="0"/>
              </a:rPr>
              <a:t>"</a:t>
            </a:r>
            <a:endParaRPr lang="de-DE" b="0" dirty="0">
              <a:solidFill>
                <a:schemeClr val="tx1"/>
              </a:solidFill>
              <a:effectLst/>
              <a:latin typeface="Menlo" panose="020B0609030804020204" pitchFamily="49" charset="0"/>
              <a:sym typeface="Wingdings" pitchFamily="2" charset="2"/>
            </a:endParaRPr>
          </a:p>
          <a:p>
            <a:pPr lvl="1"/>
            <a:r>
              <a:rPr lang="de-DE" dirty="0">
                <a:solidFill>
                  <a:schemeClr val="tx1"/>
                </a:solidFill>
                <a:latin typeface="Menlo" panose="020B0609030804020204" pitchFamily="49" charset="0"/>
                <a:sym typeface="Wingdings" pitchFamily="2" charset="2"/>
              </a:rPr>
              <a:t>…</a:t>
            </a:r>
          </a:p>
          <a:p>
            <a:endParaRPr lang="de-DE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lvl="1"/>
            <a:endParaRPr lang="de-DE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EDFF4F0-4195-0D4E-E3A8-F87A7787A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14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37731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23B71E-93F4-0C0E-6F26-D97A8A3CF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categories</a:t>
            </a:r>
            <a:br>
              <a:rPr lang="en-US" dirty="0"/>
            </a:br>
            <a:r>
              <a:rPr lang="en-US" sz="2400" dirty="0"/>
              <a:t>with Spacy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9568225-E4DE-0789-B3E9-7F712FDDF2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7665" b="34879"/>
          <a:stretch/>
        </p:blipFill>
        <p:spPr>
          <a:xfrm>
            <a:off x="4217748" y="1905000"/>
            <a:ext cx="3756504" cy="4275966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E2E700-3421-2C46-5369-57DF24530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15</a:t>
            </a:fld>
            <a:endParaRPr lang="en-US">
              <a:latin typeface="+mn-lt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88DCA6-CC7C-C22F-871A-3D9D5EC39718}"/>
              </a:ext>
            </a:extLst>
          </p:cNvPr>
          <p:cNvSpPr/>
          <p:nvPr/>
        </p:nvSpPr>
        <p:spPr>
          <a:xfrm>
            <a:off x="4767972" y="5639766"/>
            <a:ext cx="2824124" cy="413304"/>
          </a:xfrm>
          <a:prstGeom prst="rect">
            <a:avLst/>
          </a:prstGeom>
          <a:noFill/>
          <a:ln w="28575" cap="flat" cmpd="sng" algn="ctr">
            <a:solidFill>
              <a:srgbClr val="A5300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EA2142C-4D81-CDF5-75A8-E8ED76C5B0C5}"/>
              </a:ext>
            </a:extLst>
          </p:cNvPr>
          <p:cNvSpPr/>
          <p:nvPr/>
        </p:nvSpPr>
        <p:spPr>
          <a:xfrm>
            <a:off x="5897608" y="2867690"/>
            <a:ext cx="1534948" cy="237358"/>
          </a:xfrm>
          <a:prstGeom prst="rect">
            <a:avLst/>
          </a:prstGeom>
          <a:noFill/>
          <a:ln w="28575" cap="flat" cmpd="sng" algn="ctr">
            <a:solidFill>
              <a:srgbClr val="A5300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orma livre: Forma 41">
            <a:extLst>
              <a:ext uri="{FF2B5EF4-FFF2-40B4-BE49-F238E27FC236}">
                <a16:creationId xmlns:a16="http://schemas.microsoft.com/office/drawing/2014/main" id="{1090BD4A-7D67-0C8D-57DC-4DAF29866C77}"/>
              </a:ext>
            </a:extLst>
          </p:cNvPr>
          <p:cNvSpPr/>
          <p:nvPr/>
        </p:nvSpPr>
        <p:spPr>
          <a:xfrm rot="15418437">
            <a:off x="7904846" y="2260929"/>
            <a:ext cx="86769" cy="711008"/>
          </a:xfrm>
          <a:custGeom>
            <a:avLst/>
            <a:gdLst>
              <a:gd name="connsiteX0" fmla="*/ 67112 w 103642"/>
              <a:gd name="connsiteY0" fmla="*/ 1300294 h 1300294"/>
              <a:gd name="connsiteX1" fmla="*/ 100668 w 103642"/>
              <a:gd name="connsiteY1" fmla="*/ 562062 h 1300294"/>
              <a:gd name="connsiteX2" fmla="*/ 0 w 103642"/>
              <a:gd name="connsiteY2" fmla="*/ 0 h 13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42" h="1300294">
                <a:moveTo>
                  <a:pt x="67112" y="1300294"/>
                </a:moveTo>
                <a:cubicBezTo>
                  <a:pt x="89482" y="1039536"/>
                  <a:pt x="111853" y="778778"/>
                  <a:pt x="100668" y="562062"/>
                </a:cubicBezTo>
                <a:cubicBezTo>
                  <a:pt x="89483" y="345346"/>
                  <a:pt x="46139" y="176169"/>
                  <a:pt x="0" y="0"/>
                </a:cubicBezTo>
              </a:path>
            </a:pathLst>
          </a:custGeom>
          <a:ln>
            <a:solidFill>
              <a:srgbClr val="A5300F"/>
            </a:solidFill>
            <a:headEnd type="none" w="med" len="me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5EE1BF5-F13E-8167-92F8-57EBB779D3FA}"/>
              </a:ext>
            </a:extLst>
          </p:cNvPr>
          <p:cNvSpPr txBox="1"/>
          <p:nvPr/>
        </p:nvSpPr>
        <p:spPr>
          <a:xfrm>
            <a:off x="8304366" y="2232426"/>
            <a:ext cx="25506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dirty="0" err="1">
                <a:latin typeface="Century Gothic (corpo)"/>
                <a:cs typeface="Times New Roman" panose="02020603050405020304" pitchFamily="18" charset="0"/>
              </a:rPr>
              <a:t>SciSpacy</a:t>
            </a:r>
            <a:r>
              <a:rPr lang="pt-PT" dirty="0">
                <a:latin typeface="Century Gothic (corpo)"/>
                <a:cs typeface="Times New Roman" panose="02020603050405020304" pitchFamily="18" charset="0"/>
              </a:rPr>
              <a:t> </a:t>
            </a:r>
            <a:r>
              <a:rPr lang="pt-PT" dirty="0" err="1">
                <a:latin typeface="Century Gothic (corpo)"/>
                <a:cs typeface="Times New Roman" panose="02020603050405020304" pitchFamily="18" charset="0"/>
              </a:rPr>
              <a:t>modul</a:t>
            </a:r>
            <a:r>
              <a:rPr lang="pt-PT" dirty="0">
                <a:latin typeface="Century Gothic (corpo)"/>
                <a:cs typeface="Times New Roman" panose="02020603050405020304" pitchFamily="18" charset="0"/>
              </a:rPr>
              <a:t> for </a:t>
            </a:r>
            <a:r>
              <a:rPr lang="pt-PT" dirty="0" err="1">
                <a:latin typeface="Century Gothic (corpo)"/>
                <a:cs typeface="Times New Roman" panose="02020603050405020304" pitchFamily="18" charset="0"/>
              </a:rPr>
              <a:t>biomedical</a:t>
            </a:r>
            <a:r>
              <a:rPr lang="pt-PT" dirty="0">
                <a:latin typeface="Century Gothic (corpo)"/>
                <a:cs typeface="Times New Roman" panose="02020603050405020304" pitchFamily="18" charset="0"/>
              </a:rPr>
              <a:t> </a:t>
            </a:r>
            <a:r>
              <a:rPr lang="pt-PT" dirty="0" err="1">
                <a:latin typeface="Century Gothic (corpo)"/>
                <a:cs typeface="Times New Roman" panose="02020603050405020304" pitchFamily="18" charset="0"/>
              </a:rPr>
              <a:t>texts</a:t>
            </a:r>
            <a:endParaRPr lang="pt-PT" dirty="0">
              <a:latin typeface="Century Gothic (corpo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110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23B71E-93F4-0C0E-6F26-D97A8A3CF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categories</a:t>
            </a:r>
            <a:br>
              <a:rPr lang="en-US" dirty="0"/>
            </a:br>
            <a:r>
              <a:rPr lang="en-US" sz="2400" dirty="0"/>
              <a:t>with Spacy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E2E700-3421-2C46-5369-57DF24530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16</a:t>
            </a:fld>
            <a:endParaRPr lang="en-US">
              <a:latin typeface="+mn-lt"/>
            </a:endParaRPr>
          </a:p>
        </p:txBody>
      </p:sp>
      <p:pic>
        <p:nvPicPr>
          <p:cNvPr id="6" name="Inhaltsplatzhalter 4">
            <a:extLst>
              <a:ext uri="{FF2B5EF4-FFF2-40B4-BE49-F238E27FC236}">
                <a16:creationId xmlns:a16="http://schemas.microsoft.com/office/drawing/2014/main" id="{7A0C1D34-3213-4CB2-5836-2CB72E904F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2" t="79407" r="56"/>
          <a:stretch/>
        </p:blipFill>
        <p:spPr>
          <a:xfrm>
            <a:off x="1410459" y="2702896"/>
            <a:ext cx="9371081" cy="145220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0CA8B367-769D-502B-3C08-59D5270767E9}"/>
              </a:ext>
            </a:extLst>
          </p:cNvPr>
          <p:cNvSpPr txBox="1"/>
          <p:nvPr/>
        </p:nvSpPr>
        <p:spPr>
          <a:xfrm>
            <a:off x="1410458" y="4467828"/>
            <a:ext cx="937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A5300F"/>
                </a:solidFill>
              </a:rPr>
              <a:t>Not successful</a:t>
            </a:r>
          </a:p>
        </p:txBody>
      </p:sp>
    </p:spTree>
    <p:extLst>
      <p:ext uri="{BB962C8B-B14F-4D97-AF65-F5344CB8AC3E}">
        <p14:creationId xmlns:p14="http://schemas.microsoft.com/office/powerpoint/2010/main" val="3168364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23B71E-93F4-0C0E-6F26-D97A8A3CF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categories</a:t>
            </a:r>
            <a:br>
              <a:rPr lang="en-US" dirty="0"/>
            </a:br>
            <a:r>
              <a:rPr lang="en-US" sz="2400" dirty="0"/>
              <a:t>with Web scraping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E2E700-3421-2C46-5369-57DF24530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17</a:t>
            </a:fld>
            <a:endParaRPr lang="en-US" dirty="0">
              <a:latin typeface="+mn-lt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A7BE816-A5CF-68ED-E520-8953735E2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708" y="2044401"/>
            <a:ext cx="8984581" cy="4376150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B84F3146-330F-6676-6CAF-97058EACDF9A}"/>
              </a:ext>
            </a:extLst>
          </p:cNvPr>
          <p:cNvSpPr/>
          <p:nvPr/>
        </p:nvSpPr>
        <p:spPr>
          <a:xfrm>
            <a:off x="3480084" y="5240520"/>
            <a:ext cx="1018565" cy="318200"/>
          </a:xfrm>
          <a:prstGeom prst="rect">
            <a:avLst/>
          </a:prstGeom>
          <a:noFill/>
          <a:ln w="28575" cap="flat" cmpd="sng" algn="ctr">
            <a:solidFill>
              <a:srgbClr val="A5300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4DA1B94-BE7F-B91D-54F2-FE99F049B8CB}"/>
              </a:ext>
            </a:extLst>
          </p:cNvPr>
          <p:cNvSpPr txBox="1"/>
          <p:nvPr/>
        </p:nvSpPr>
        <p:spPr>
          <a:xfrm>
            <a:off x="2088171" y="1677020"/>
            <a:ext cx="98886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link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'https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://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www.oxfordlearnersdictionaries.com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definition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english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de-D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term_en</a:t>
            </a:r>
            <a:r>
              <a:rPr lang="de-D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?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q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de-D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term_en</a:t>
            </a:r>
            <a:r>
              <a:rPr lang="de-D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</a:t>
            </a:r>
            <a:endParaRPr lang="de-DE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25714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23B71E-93F4-0C0E-6F26-D97A8A3CF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categories</a:t>
            </a:r>
            <a:br>
              <a:rPr lang="en-US" dirty="0"/>
            </a:br>
            <a:r>
              <a:rPr lang="en-US" sz="2400" dirty="0"/>
              <a:t>with Web scraping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E2E700-3421-2C46-5369-57DF24530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18</a:t>
            </a:fld>
            <a:endParaRPr lang="en-US">
              <a:latin typeface="+mn-lt"/>
            </a:endParaRPr>
          </a:p>
        </p:txBody>
      </p:sp>
      <p:pic>
        <p:nvPicPr>
          <p:cNvPr id="3" name="Grafik 2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2930369F-6E30-575B-BB20-195E06D69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883" y="2013333"/>
            <a:ext cx="5314234" cy="4590314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B84F3146-330F-6676-6CAF-97058EACDF9A}"/>
              </a:ext>
            </a:extLst>
          </p:cNvPr>
          <p:cNvSpPr/>
          <p:nvPr/>
        </p:nvSpPr>
        <p:spPr>
          <a:xfrm>
            <a:off x="3438883" y="6246416"/>
            <a:ext cx="1709314" cy="318200"/>
          </a:xfrm>
          <a:prstGeom prst="rect">
            <a:avLst/>
          </a:prstGeom>
          <a:noFill/>
          <a:ln w="28575" cap="flat" cmpd="sng" algn="ctr">
            <a:solidFill>
              <a:srgbClr val="A5300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78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23B71E-93F4-0C0E-6F26-D97A8A3CF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categories</a:t>
            </a:r>
            <a:br>
              <a:rPr lang="en-US" dirty="0"/>
            </a:br>
            <a:r>
              <a:rPr lang="en-US" sz="2400" dirty="0"/>
              <a:t>with Web scraping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E2E700-3421-2C46-5369-57DF24530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19</a:t>
            </a:fld>
            <a:endParaRPr lang="en-US">
              <a:latin typeface="+mn-lt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F6BCE2E-7739-F0E1-4804-2152D6799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753" y="1880181"/>
            <a:ext cx="4342494" cy="4809518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B84F3146-330F-6676-6CAF-97058EACDF9A}"/>
              </a:ext>
            </a:extLst>
          </p:cNvPr>
          <p:cNvSpPr/>
          <p:nvPr/>
        </p:nvSpPr>
        <p:spPr>
          <a:xfrm>
            <a:off x="5317476" y="4175027"/>
            <a:ext cx="1612134" cy="219825"/>
          </a:xfrm>
          <a:prstGeom prst="rect">
            <a:avLst/>
          </a:prstGeom>
          <a:noFill/>
          <a:ln w="28575" cap="flat" cmpd="sng" algn="ctr">
            <a:solidFill>
              <a:srgbClr val="A5300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84386D4-1957-269A-E1F4-A7CC01EF9EDC}"/>
              </a:ext>
            </a:extLst>
          </p:cNvPr>
          <p:cNvSpPr txBox="1"/>
          <p:nvPr/>
        </p:nvSpPr>
        <p:spPr>
          <a:xfrm>
            <a:off x="5044909" y="4025520"/>
            <a:ext cx="937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A5300F"/>
                </a:solidFill>
              </a:rPr>
              <a:t>Not successful</a:t>
            </a:r>
          </a:p>
        </p:txBody>
      </p:sp>
    </p:spTree>
    <p:extLst>
      <p:ext uri="{BB962C8B-B14F-4D97-AF65-F5344CB8AC3E}">
        <p14:creationId xmlns:p14="http://schemas.microsoft.com/office/powerpoint/2010/main" val="4257721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972171-C7DA-A903-C43E-5DBC0AED3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7E7E69-656A-533D-1198-6111CAABA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Changed keys form ‘</a:t>
            </a:r>
            <a:r>
              <a:rPr lang="en-US" dirty="0" err="1"/>
              <a:t>pt</a:t>
            </a:r>
            <a:r>
              <a:rPr lang="en-US" dirty="0"/>
              <a:t>’ to ‘</a:t>
            </a:r>
            <a:r>
              <a:rPr lang="en-US" dirty="0" err="1"/>
              <a:t>en</a:t>
            </a:r>
            <a:r>
              <a:rPr lang="en-US" dirty="0"/>
              <a:t>’</a:t>
            </a:r>
          </a:p>
          <a:p>
            <a:r>
              <a:rPr lang="en-US" dirty="0"/>
              <a:t>Enrich dataset</a:t>
            </a:r>
          </a:p>
          <a:p>
            <a:r>
              <a:rPr lang="en-US" dirty="0"/>
              <a:t>Find relations</a:t>
            </a:r>
          </a:p>
          <a:p>
            <a:r>
              <a:rPr lang="en-US" dirty="0"/>
              <a:t>Find categories</a:t>
            </a:r>
          </a:p>
          <a:p>
            <a:r>
              <a:rPr lang="en-US" dirty="0"/>
              <a:t>Clean JSON</a:t>
            </a:r>
          </a:p>
          <a:p>
            <a:r>
              <a:rPr lang="en-US" dirty="0"/>
              <a:t>Present in website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FD944A-9FFF-BA2B-8CE2-4FE64899D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2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71077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B5B32C-581B-B5B0-5853-AADDFD188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JSON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43859D-BC0D-3793-A8D9-CEC80A6F0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40189"/>
            <a:ext cx="8915400" cy="3777622"/>
          </a:xfrm>
        </p:spPr>
        <p:txBody>
          <a:bodyPr/>
          <a:lstStyle/>
          <a:p>
            <a:r>
              <a:rPr lang="en-US" dirty="0"/>
              <a:t>Data from different sources </a:t>
            </a:r>
            <a:r>
              <a:rPr lang="en-US" dirty="0">
                <a:sym typeface="Wingdings" pitchFamily="2" charset="2"/>
              </a:rPr>
              <a:t> different spelling</a:t>
            </a:r>
          </a:p>
          <a:p>
            <a:r>
              <a:rPr lang="en-US" dirty="0">
                <a:sym typeface="Wingdings" pitchFamily="2" charset="2"/>
              </a:rPr>
              <a:t>Actions against:</a:t>
            </a:r>
          </a:p>
          <a:p>
            <a:pPr lvl="1"/>
            <a:r>
              <a:rPr lang="en-US" dirty="0">
                <a:sym typeface="Wingdings" pitchFamily="2" charset="2"/>
              </a:rPr>
              <a:t>Lower all terms: Femur  femur </a:t>
            </a:r>
          </a:p>
          <a:p>
            <a:pPr lvl="2"/>
            <a:r>
              <a:rPr lang="en-US" dirty="0">
                <a:sym typeface="Wingdings" pitchFamily="2" charset="2"/>
              </a:rPr>
              <a:t>Merge duplicates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D973EA-DD1F-A651-8BEC-C9C529F8D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20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31607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B5B32C-581B-B5B0-5853-AADDFD188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JSON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43859D-BC0D-3793-A8D9-CEC80A6F0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40189"/>
            <a:ext cx="8915400" cy="3777622"/>
          </a:xfrm>
        </p:spPr>
        <p:txBody>
          <a:bodyPr/>
          <a:lstStyle/>
          <a:p>
            <a:r>
              <a:rPr lang="en-US" dirty="0"/>
              <a:t>Data from different sources </a:t>
            </a:r>
            <a:r>
              <a:rPr lang="en-US" dirty="0">
                <a:sym typeface="Wingdings" pitchFamily="2" charset="2"/>
              </a:rPr>
              <a:t> different spelling</a:t>
            </a:r>
          </a:p>
          <a:p>
            <a:r>
              <a:rPr lang="en-US" dirty="0">
                <a:sym typeface="Wingdings" pitchFamily="2" charset="2"/>
              </a:rPr>
              <a:t>Actions against:</a:t>
            </a:r>
          </a:p>
          <a:p>
            <a:pPr lvl="1"/>
            <a:r>
              <a:rPr lang="en-US" dirty="0">
                <a:sym typeface="Wingdings" pitchFamily="2" charset="2"/>
              </a:rPr>
              <a:t>Lower all terms: Femur  femur </a:t>
            </a:r>
          </a:p>
          <a:p>
            <a:pPr lvl="2"/>
            <a:r>
              <a:rPr lang="en-US" dirty="0">
                <a:sym typeface="Wingdings" pitchFamily="2" charset="2"/>
              </a:rPr>
              <a:t>Merge duplicates</a:t>
            </a:r>
          </a:p>
          <a:p>
            <a:pPr lvl="1"/>
            <a:r>
              <a:rPr lang="en-US" dirty="0">
                <a:sym typeface="Wingdings" pitchFamily="2" charset="2"/>
              </a:rPr>
              <a:t>Merge terms by lemma (using Spacy)</a:t>
            </a:r>
            <a:endParaRPr lang="en-US" dirty="0">
              <a:solidFill>
                <a:srgbClr val="A5300F"/>
              </a:solidFill>
            </a:endParaRPr>
          </a:p>
          <a:p>
            <a:pPr marL="457200" lvl="1" indent="0">
              <a:buNone/>
            </a:pPr>
            <a:endParaRPr lang="en-US" dirty="0">
              <a:sym typeface="Wingdings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D973EA-DD1F-A651-8BEC-C9C529F8D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21</a:t>
            </a:fld>
            <a:endParaRPr lang="en-US">
              <a:latin typeface="+mn-lt"/>
            </a:endParaRPr>
          </a:p>
        </p:txBody>
      </p:sp>
      <p:pic>
        <p:nvPicPr>
          <p:cNvPr id="5" name="Inhaltsplatzhalter 5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7432B3D2-BA53-623C-34EA-DA16F0B5B8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400"/>
          <a:stretch/>
        </p:blipFill>
        <p:spPr>
          <a:xfrm>
            <a:off x="2589212" y="3642650"/>
            <a:ext cx="3213683" cy="2818592"/>
          </a:xfrm>
          <a:prstGeom prst="rect">
            <a:avLst/>
          </a:prstGeom>
        </p:spPr>
      </p:pic>
      <p:pic>
        <p:nvPicPr>
          <p:cNvPr id="6" name="Grafik 5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8BAAFFA-7D64-AEA4-ECE3-5F0FC7EF74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96"/>
          <a:stretch/>
        </p:blipFill>
        <p:spPr>
          <a:xfrm>
            <a:off x="6096000" y="3642650"/>
            <a:ext cx="3213683" cy="281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2551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4CDF6C-762B-3A45-F721-BC9727FFE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Clean JSON</a:t>
            </a:r>
            <a:br>
              <a:rPr lang="en-US" dirty="0"/>
            </a:br>
            <a:r>
              <a:rPr lang="en-US" sz="2400" dirty="0"/>
              <a:t>Merging terms by lemma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677EF9-76B1-D3D8-284A-F7EB0C87A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Problem:</a:t>
            </a:r>
          </a:p>
          <a:p>
            <a:pPr lvl="1"/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E287DA-3823-61E8-3D12-A39910B5A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22</a:t>
            </a:fld>
            <a:endParaRPr lang="en-US">
              <a:latin typeface="+mn-lt"/>
            </a:endParaRP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4EEEAA92-651E-8581-5DCF-FB9CD4F2F9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7563486"/>
              </p:ext>
            </p:extLst>
          </p:nvPr>
        </p:nvGraphicFramePr>
        <p:xfrm>
          <a:off x="2589211" y="3253015"/>
          <a:ext cx="7689107" cy="960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4B9FBE47-89C4-E480-8C09-64EE648D5552}"/>
              </a:ext>
            </a:extLst>
          </p:cNvPr>
          <p:cNvSpPr txBox="1"/>
          <p:nvPr/>
        </p:nvSpPr>
        <p:spPr>
          <a:xfrm>
            <a:off x="1410459" y="5147934"/>
            <a:ext cx="937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A5300F"/>
                </a:solidFill>
              </a:rPr>
              <a:t>Not successful</a:t>
            </a:r>
          </a:p>
        </p:txBody>
      </p:sp>
    </p:spTree>
    <p:extLst>
      <p:ext uri="{BB962C8B-B14F-4D97-AF65-F5344CB8AC3E}">
        <p14:creationId xmlns:p14="http://schemas.microsoft.com/office/powerpoint/2010/main" val="113482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7">
            <a:extLst>
              <a:ext uri="{FF2B5EF4-FFF2-40B4-BE49-F238E27FC236}">
                <a16:creationId xmlns:a16="http://schemas.microsoft.com/office/drawing/2014/main" id="{4CE9304C-7D47-49AD-9260-6DBF0A5B9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-393"/>
            <a:ext cx="12188952" cy="68587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CA73F8-F1BE-C1A6-8775-706B466E5F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7725" b="8005"/>
          <a:stretch/>
        </p:blipFill>
        <p:spPr>
          <a:xfrm>
            <a:off x="-1524" y="10"/>
            <a:ext cx="1219200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8EEE8EB-647E-5EDD-6F21-EE9C39D34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283003" cy="2262781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Natural Language Processing – TP2</a:t>
            </a:r>
            <a:endParaRPr lang="en-GB" i="1" dirty="0">
              <a:solidFill>
                <a:srgbClr val="404E3B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8F608E-680A-BF90-CC58-46E5BB87F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5211359"/>
            <a:ext cx="4337071" cy="1340361"/>
          </a:xfrm>
        </p:spPr>
        <p:txBody>
          <a:bodyPr>
            <a:normAutofit/>
          </a:bodyPr>
          <a:lstStyle/>
          <a:p>
            <a:r>
              <a:rPr lang="de-DE" sz="2000" dirty="0">
                <a:latin typeface="Century Gothic (corpo)"/>
                <a:cs typeface="Times New Roman" panose="02020603050405020304" pitchFamily="18" charset="0"/>
              </a:rPr>
              <a:t>Florian Hetzel E10945</a:t>
            </a:r>
            <a:endParaRPr lang="pt-PT" sz="2000" dirty="0">
              <a:latin typeface="Century Gothic (corpo)"/>
              <a:cs typeface="Times New Roman" panose="02020603050405020304" pitchFamily="18" charset="0"/>
            </a:endParaRPr>
          </a:p>
          <a:p>
            <a:r>
              <a:rPr lang="pt-PT" sz="2000" dirty="0">
                <a:latin typeface="Century Gothic (corpo)"/>
                <a:cs typeface="Times New Roman" panose="02020603050405020304" pitchFamily="18" charset="0"/>
              </a:rPr>
              <a:t>Hugo Silva PG50416</a:t>
            </a:r>
          </a:p>
          <a:p>
            <a:r>
              <a:rPr lang="pt-PT" sz="2000" dirty="0">
                <a:latin typeface="Century Gothic (corpo)"/>
                <a:cs typeface="Times New Roman" panose="02020603050405020304" pitchFamily="18" charset="0"/>
              </a:rPr>
              <a:t>Tomás Lima PG50788</a:t>
            </a:r>
          </a:p>
          <a:p>
            <a:endParaRPr lang="pt-PT" sz="2000" dirty="0">
              <a:latin typeface="Century Gothic (corpo)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EDD006-D91C-4989-B39C-EEEA43F86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Freeform 33">
            <a:extLst>
              <a:ext uri="{FF2B5EF4-FFF2-40B4-BE49-F238E27FC236}">
                <a16:creationId xmlns:a16="http://schemas.microsoft.com/office/drawing/2014/main" id="{35EF7FFE-55CC-444E-A630-F40A5C9C5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1759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4FA35D1B-E05A-5665-3AF0-0026C1EA3455}"/>
              </a:ext>
            </a:extLst>
          </p:cNvPr>
          <p:cNvSpPr txBox="1">
            <a:spLocks/>
          </p:cNvSpPr>
          <p:nvPr/>
        </p:nvSpPr>
        <p:spPr>
          <a:xfrm>
            <a:off x="8007694" y="5211358"/>
            <a:ext cx="3101372" cy="13403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pt-PT" sz="2000" dirty="0" err="1">
                <a:latin typeface="Century Gothic (corpo)"/>
                <a:cs typeface="Times New Roman" panose="02020603050405020304" pitchFamily="18" charset="0"/>
              </a:rPr>
              <a:t>Teachers</a:t>
            </a:r>
            <a:r>
              <a:rPr lang="pt-PT" sz="2000" dirty="0">
                <a:latin typeface="Century Gothic (corpo)"/>
                <a:cs typeface="Times New Roman" panose="02020603050405020304" pitchFamily="18" charset="0"/>
              </a:rPr>
              <a:t>:</a:t>
            </a:r>
          </a:p>
          <a:p>
            <a:pPr algn="r"/>
            <a:r>
              <a:rPr lang="pt-PT" sz="2000" dirty="0">
                <a:latin typeface="Century Gothic (corpo)"/>
                <a:cs typeface="Times New Roman" panose="02020603050405020304" pitchFamily="18" charset="0"/>
              </a:rPr>
              <a:t>José Almeida</a:t>
            </a:r>
          </a:p>
          <a:p>
            <a:pPr algn="r"/>
            <a:r>
              <a:rPr lang="pt-PT" sz="2000" dirty="0">
                <a:latin typeface="Century Gothic (corpo)"/>
                <a:cs typeface="Times New Roman" panose="02020603050405020304" pitchFamily="18" charset="0"/>
              </a:rPr>
              <a:t>Luís Cunha</a:t>
            </a:r>
          </a:p>
          <a:p>
            <a:pPr algn="r"/>
            <a:endParaRPr lang="pt-PT" sz="2000" dirty="0">
              <a:latin typeface="Century Gothic (corpo)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A0F59B9-F89A-DD92-BB63-68BB435629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055" y="740261"/>
            <a:ext cx="1640161" cy="81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84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87E6D-272F-EB62-4D7D-44D84FD5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1354"/>
          </a:xfrm>
        </p:spPr>
        <p:txBody>
          <a:bodyPr/>
          <a:lstStyle/>
          <a:p>
            <a:r>
              <a:rPr lang="en-US" dirty="0"/>
              <a:t>Enrich dataset by web scraping</a:t>
            </a:r>
          </a:p>
        </p:txBody>
      </p:sp>
      <p:pic>
        <p:nvPicPr>
          <p:cNvPr id="8" name="Inhaltsplatzhalter 7" descr="Ein Bild, das Text, Schrift, Symbol, Logo enthält.&#10;&#10;Automatisch generierte Beschreibung">
            <a:extLst>
              <a:ext uri="{FF2B5EF4-FFF2-40B4-BE49-F238E27FC236}">
                <a16:creationId xmlns:a16="http://schemas.microsoft.com/office/drawing/2014/main" id="{48E6838E-79E8-65DB-A06C-06156D952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787" y="3355498"/>
            <a:ext cx="3873500" cy="1168400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EE9E0D-452E-D65E-2CA8-42962BD9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3</a:t>
            </a:fld>
            <a:endParaRPr lang="en-US">
              <a:latin typeface="+mn-lt"/>
            </a:endParaRPr>
          </a:p>
        </p:txBody>
      </p:sp>
      <p:pic>
        <p:nvPicPr>
          <p:cNvPr id="10" name="Grafik 9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5FF25C75-6FAA-027C-016B-E18C6DCA9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714" y="1760883"/>
            <a:ext cx="4839898" cy="435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51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87E6D-272F-EB62-4D7D-44D84FD5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1354"/>
          </a:xfrm>
        </p:spPr>
        <p:txBody>
          <a:bodyPr/>
          <a:lstStyle/>
          <a:p>
            <a:r>
              <a:rPr lang="en-US" dirty="0"/>
              <a:t>Enrich dataset by web scraping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EE9E0D-452E-D65E-2CA8-42962BD9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4</a:t>
            </a:fld>
            <a:endParaRPr lang="en-US">
              <a:latin typeface="+mn-lt"/>
            </a:endParaRPr>
          </a:p>
        </p:txBody>
      </p:sp>
      <p:pic>
        <p:nvPicPr>
          <p:cNvPr id="10" name="Grafik 9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5FF25C75-6FAA-027C-016B-E18C6DCA9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6051" y="1876259"/>
            <a:ext cx="4839898" cy="4357631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1DBD932E-9B05-D725-AA2D-C0FB9AB1EEDD}"/>
              </a:ext>
            </a:extLst>
          </p:cNvPr>
          <p:cNvSpPr/>
          <p:nvPr/>
        </p:nvSpPr>
        <p:spPr>
          <a:xfrm>
            <a:off x="3754418" y="3936167"/>
            <a:ext cx="3442448" cy="161008"/>
          </a:xfrm>
          <a:prstGeom prst="rect">
            <a:avLst/>
          </a:prstGeom>
          <a:noFill/>
          <a:ln w="28575" cap="flat" cmpd="sng" algn="ctr">
            <a:solidFill>
              <a:srgbClr val="A5300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rma livre: Forma 41">
            <a:extLst>
              <a:ext uri="{FF2B5EF4-FFF2-40B4-BE49-F238E27FC236}">
                <a16:creationId xmlns:a16="http://schemas.microsoft.com/office/drawing/2014/main" id="{33B0AC51-8F77-8606-DBBA-4DA3DE3FB3D4}"/>
              </a:ext>
            </a:extLst>
          </p:cNvPr>
          <p:cNvSpPr/>
          <p:nvPr/>
        </p:nvSpPr>
        <p:spPr>
          <a:xfrm rot="15418437">
            <a:off x="7833475" y="3088993"/>
            <a:ext cx="103642" cy="1300294"/>
          </a:xfrm>
          <a:custGeom>
            <a:avLst/>
            <a:gdLst>
              <a:gd name="connsiteX0" fmla="*/ 67112 w 103642"/>
              <a:gd name="connsiteY0" fmla="*/ 1300294 h 1300294"/>
              <a:gd name="connsiteX1" fmla="*/ 100668 w 103642"/>
              <a:gd name="connsiteY1" fmla="*/ 562062 h 1300294"/>
              <a:gd name="connsiteX2" fmla="*/ 0 w 103642"/>
              <a:gd name="connsiteY2" fmla="*/ 0 h 13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42" h="1300294">
                <a:moveTo>
                  <a:pt x="67112" y="1300294"/>
                </a:moveTo>
                <a:cubicBezTo>
                  <a:pt x="89482" y="1039536"/>
                  <a:pt x="111853" y="778778"/>
                  <a:pt x="100668" y="562062"/>
                </a:cubicBezTo>
                <a:cubicBezTo>
                  <a:pt x="89483" y="345346"/>
                  <a:pt x="46139" y="176169"/>
                  <a:pt x="0" y="0"/>
                </a:cubicBezTo>
              </a:path>
            </a:pathLst>
          </a:custGeom>
          <a:ln>
            <a:solidFill>
              <a:srgbClr val="A5300F"/>
            </a:solidFill>
            <a:headEnd type="none" w="med" len="me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13D9BE5-F10F-5D45-5B2D-D28F0A61126A}"/>
              </a:ext>
            </a:extLst>
          </p:cNvPr>
          <p:cNvSpPr txBox="1"/>
          <p:nvPr/>
        </p:nvSpPr>
        <p:spPr>
          <a:xfrm>
            <a:off x="8559281" y="3357447"/>
            <a:ext cx="25506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dirty="0">
                <a:latin typeface="Century Gothic (corpo)"/>
                <a:cs typeface="Times New Roman" panose="02020603050405020304" pitchFamily="18" charset="0"/>
              </a:rPr>
              <a:t>1. </a:t>
            </a:r>
            <a:r>
              <a:rPr lang="de-DE" sz="1400" dirty="0" err="1">
                <a:latin typeface="Century Gothic (corpo)"/>
                <a:cs typeface="Times New Roman" panose="02020603050405020304" pitchFamily="18" charset="0"/>
              </a:rPr>
              <a:t>Getting</a:t>
            </a:r>
            <a:r>
              <a:rPr lang="de-DE" sz="1400" dirty="0">
                <a:latin typeface="Century Gothic (corpo)"/>
                <a:cs typeface="Times New Roman" panose="02020603050405020304" pitchFamily="18" charset="0"/>
              </a:rPr>
              <a:t> </a:t>
            </a:r>
            <a:r>
              <a:rPr lang="de-DE" sz="1400" dirty="0" err="1">
                <a:latin typeface="Century Gothic (corpo)"/>
                <a:cs typeface="Times New Roman" panose="02020603050405020304" pitchFamily="18" charset="0"/>
              </a:rPr>
              <a:t>anchors</a:t>
            </a:r>
            <a:endParaRPr lang="pt-PT" sz="1400" dirty="0">
              <a:latin typeface="Century Gothic (corpo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87E6D-272F-EB62-4D7D-44D84FD5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1354"/>
          </a:xfrm>
        </p:spPr>
        <p:txBody>
          <a:bodyPr/>
          <a:lstStyle/>
          <a:p>
            <a:r>
              <a:rPr lang="en-US" dirty="0"/>
              <a:t>Enrich dataset by web scraping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EE9E0D-452E-D65E-2CA8-42962BD9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5</a:t>
            </a:fld>
            <a:endParaRPr lang="en-US">
              <a:latin typeface="+mn-lt"/>
            </a:endParaRPr>
          </a:p>
        </p:txBody>
      </p:sp>
      <p:pic>
        <p:nvPicPr>
          <p:cNvPr id="10" name="Grafik 9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5FF25C75-6FAA-027C-016B-E18C6DCA9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6051" y="1876259"/>
            <a:ext cx="4839898" cy="4357631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1DBD932E-9B05-D725-AA2D-C0FB9AB1EEDD}"/>
              </a:ext>
            </a:extLst>
          </p:cNvPr>
          <p:cNvSpPr/>
          <p:nvPr/>
        </p:nvSpPr>
        <p:spPr>
          <a:xfrm>
            <a:off x="3753852" y="5129700"/>
            <a:ext cx="4321743" cy="318200"/>
          </a:xfrm>
          <a:prstGeom prst="rect">
            <a:avLst/>
          </a:prstGeom>
          <a:noFill/>
          <a:ln w="28575" cap="flat" cmpd="sng" algn="ctr">
            <a:solidFill>
              <a:srgbClr val="A5300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rma livre: Forma 41">
            <a:extLst>
              <a:ext uri="{FF2B5EF4-FFF2-40B4-BE49-F238E27FC236}">
                <a16:creationId xmlns:a16="http://schemas.microsoft.com/office/drawing/2014/main" id="{33B0AC51-8F77-8606-DBBA-4DA3DE3FB3D4}"/>
              </a:ext>
            </a:extLst>
          </p:cNvPr>
          <p:cNvSpPr/>
          <p:nvPr/>
        </p:nvSpPr>
        <p:spPr>
          <a:xfrm rot="15418437">
            <a:off x="8388346" y="4571990"/>
            <a:ext cx="86769" cy="711008"/>
          </a:xfrm>
          <a:custGeom>
            <a:avLst/>
            <a:gdLst>
              <a:gd name="connsiteX0" fmla="*/ 67112 w 103642"/>
              <a:gd name="connsiteY0" fmla="*/ 1300294 h 1300294"/>
              <a:gd name="connsiteX1" fmla="*/ 100668 w 103642"/>
              <a:gd name="connsiteY1" fmla="*/ 562062 h 1300294"/>
              <a:gd name="connsiteX2" fmla="*/ 0 w 103642"/>
              <a:gd name="connsiteY2" fmla="*/ 0 h 13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642" h="1300294">
                <a:moveTo>
                  <a:pt x="67112" y="1300294"/>
                </a:moveTo>
                <a:cubicBezTo>
                  <a:pt x="89482" y="1039536"/>
                  <a:pt x="111853" y="778778"/>
                  <a:pt x="100668" y="562062"/>
                </a:cubicBezTo>
                <a:cubicBezTo>
                  <a:pt x="89483" y="345346"/>
                  <a:pt x="46139" y="176169"/>
                  <a:pt x="0" y="0"/>
                </a:cubicBezTo>
              </a:path>
            </a:pathLst>
          </a:custGeom>
          <a:ln>
            <a:solidFill>
              <a:srgbClr val="A5300F"/>
            </a:solidFill>
            <a:headEnd type="none" w="med" len="me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13D9BE5-F10F-5D45-5B2D-D28F0A61126A}"/>
              </a:ext>
            </a:extLst>
          </p:cNvPr>
          <p:cNvSpPr txBox="1"/>
          <p:nvPr/>
        </p:nvSpPr>
        <p:spPr>
          <a:xfrm>
            <a:off x="8787866" y="4651208"/>
            <a:ext cx="25506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dirty="0">
                <a:latin typeface="Century Gothic (corpo)"/>
                <a:cs typeface="Times New Roman" panose="02020603050405020304" pitchFamily="18" charset="0"/>
              </a:rPr>
              <a:t>2. </a:t>
            </a:r>
            <a:r>
              <a:rPr lang="de-DE" sz="1400" dirty="0" err="1">
                <a:latin typeface="Century Gothic (corpo)"/>
                <a:cs typeface="Times New Roman" panose="02020603050405020304" pitchFamily="18" charset="0"/>
              </a:rPr>
              <a:t>Getting</a:t>
            </a:r>
            <a:r>
              <a:rPr lang="de-DE" sz="1400" dirty="0">
                <a:latin typeface="Century Gothic (corpo)"/>
                <a:cs typeface="Times New Roman" panose="02020603050405020304" pitchFamily="18" charset="0"/>
              </a:rPr>
              <a:t> </a:t>
            </a:r>
            <a:r>
              <a:rPr lang="de-DE" sz="1400" dirty="0" err="1">
                <a:latin typeface="Century Gothic (corpo)"/>
                <a:cs typeface="Times New Roman" panose="02020603050405020304" pitchFamily="18" charset="0"/>
              </a:rPr>
              <a:t>terms</a:t>
            </a:r>
            <a:r>
              <a:rPr lang="de-DE" sz="1400" dirty="0">
                <a:latin typeface="Century Gothic (corpo)"/>
                <a:cs typeface="Times New Roman" panose="02020603050405020304" pitchFamily="18" charset="0"/>
              </a:rPr>
              <a:t> + </a:t>
            </a:r>
            <a:r>
              <a:rPr lang="de-DE" sz="1400" dirty="0" err="1">
                <a:latin typeface="Century Gothic (corpo)"/>
                <a:cs typeface="Times New Roman" panose="02020603050405020304" pitchFamily="18" charset="0"/>
              </a:rPr>
              <a:t>desc</a:t>
            </a:r>
            <a:endParaRPr lang="pt-PT" sz="1400" dirty="0">
              <a:latin typeface="Century Gothic (corpo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78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87E6D-272F-EB62-4D7D-44D84FD5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1354"/>
          </a:xfrm>
        </p:spPr>
        <p:txBody>
          <a:bodyPr/>
          <a:lstStyle/>
          <a:p>
            <a:r>
              <a:rPr lang="en-US" dirty="0"/>
              <a:t>Enrich dataset by web scraping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EE9E0D-452E-D65E-2CA8-42962BD9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6</a:t>
            </a:fld>
            <a:endParaRPr lang="en-US">
              <a:latin typeface="+mn-lt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13D9BE5-F10F-5D45-5B2D-D28F0A61126A}"/>
              </a:ext>
            </a:extLst>
          </p:cNvPr>
          <p:cNvSpPr txBox="1"/>
          <p:nvPr/>
        </p:nvSpPr>
        <p:spPr>
          <a:xfrm>
            <a:off x="358588" y="1433691"/>
            <a:ext cx="11833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soup</a:t>
            </a:r>
            <a:r>
              <a:rPr lang="de-DE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de-DE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find_all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de-DE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_</a:t>
            </a:r>
            <a:r>
              <a:rPr lang="de-D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content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repository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-content 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prose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max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w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-md-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lg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 mx-auto 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flow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-root 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getShouldDisplayAdsAttribute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pic>
        <p:nvPicPr>
          <p:cNvPr id="8" name="Grafik 7" descr="Ein Bild, das Text, Screenshot enthält.&#10;&#10;Automatisch generierte Beschreibung">
            <a:extLst>
              <a:ext uri="{FF2B5EF4-FFF2-40B4-BE49-F238E27FC236}">
                <a16:creationId xmlns:a16="http://schemas.microsoft.com/office/drawing/2014/main" id="{D8459202-4608-306D-7E21-435B91A0C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131" y="2081241"/>
            <a:ext cx="9927738" cy="438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95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87E6D-272F-EB62-4D7D-44D84FD5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1354"/>
          </a:xfrm>
        </p:spPr>
        <p:txBody>
          <a:bodyPr/>
          <a:lstStyle/>
          <a:p>
            <a:r>
              <a:rPr lang="en-US" dirty="0"/>
              <a:t>Enrich dataset by web scraping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EE9E0D-452E-D65E-2CA8-42962BD9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7</a:t>
            </a:fld>
            <a:endParaRPr lang="en-US">
              <a:latin typeface="+mn-lt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13D9BE5-F10F-5D45-5B2D-D28F0A61126A}"/>
              </a:ext>
            </a:extLst>
          </p:cNvPr>
          <p:cNvSpPr txBox="1"/>
          <p:nvPr/>
        </p:nvSpPr>
        <p:spPr>
          <a:xfrm>
            <a:off x="1132131" y="1433691"/>
            <a:ext cx="99277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anchors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[</a:t>
            </a:r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anchor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de-D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href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de-DE" b="0" dirty="0" err="1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anchor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soup</a:t>
            </a:r>
            <a:r>
              <a:rPr lang="de-DE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_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de-DE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find_all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'a'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pic>
        <p:nvPicPr>
          <p:cNvPr id="7" name="Grafik 6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F0B3B1CA-7352-2CE0-6C21-6A143EAFC9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63" y="2026822"/>
            <a:ext cx="10097074" cy="43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522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F3F59D2-29A7-5AF6-6E8D-9D8F16D40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63" y="2026822"/>
            <a:ext cx="10097074" cy="439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7787E6D-272F-EB62-4D7D-44D84FD5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1354"/>
          </a:xfrm>
        </p:spPr>
        <p:txBody>
          <a:bodyPr/>
          <a:lstStyle/>
          <a:p>
            <a:r>
              <a:rPr lang="en-US" dirty="0"/>
              <a:t>Enrich dataset by web scraping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EE9E0D-452E-D65E-2CA8-42962BD9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8</a:t>
            </a:fld>
            <a:endParaRPr lang="en-US">
              <a:latin typeface="+mn-lt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13D9BE5-F10F-5D45-5B2D-D28F0A61126A}"/>
              </a:ext>
            </a:extLst>
          </p:cNvPr>
          <p:cNvSpPr txBox="1"/>
          <p:nvPr/>
        </p:nvSpPr>
        <p:spPr>
          <a:xfrm>
            <a:off x="1132131" y="1433691"/>
            <a:ext cx="99277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body_html</a:t>
            </a:r>
            <a:r>
              <a:rPr lang="de-DE" b="0" dirty="0" err="1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de-DE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find_all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de-D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'p‘</a:t>
            </a:r>
            <a:r>
              <a:rPr lang="de-D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de-DE" b="0" dirty="0">
                <a:effectLst/>
                <a:latin typeface="Menlo" panose="020B0609030804020204" pitchFamily="49" charset="0"/>
              </a:rPr>
              <a:t>-&gt; </a:t>
            </a:r>
            <a:r>
              <a:rPr lang="de-DE" b="0" dirty="0" err="1">
                <a:effectLst/>
                <a:latin typeface="Menlo" panose="020B0609030804020204" pitchFamily="49" charset="0"/>
              </a:rPr>
              <a:t>get</a:t>
            </a:r>
            <a:r>
              <a:rPr lang="de-DE" b="0" dirty="0"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effectLst/>
                <a:latin typeface="Menlo" panose="020B0609030804020204" pitchFamily="49" charset="0"/>
              </a:rPr>
              <a:t>text</a:t>
            </a:r>
            <a:r>
              <a:rPr lang="de-DE" b="0" dirty="0"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effectLst/>
                <a:latin typeface="Menlo" panose="020B0609030804020204" pitchFamily="49" charset="0"/>
              </a:rPr>
              <a:t>of</a:t>
            </a:r>
            <a:r>
              <a:rPr lang="de-DE" b="0" dirty="0">
                <a:effectLst/>
                <a:latin typeface="Menlo" panose="020B0609030804020204" pitchFamily="49" charset="0"/>
              </a:rPr>
              <a:t> </a:t>
            </a:r>
            <a:r>
              <a:rPr lang="de-DE" b="0" dirty="0" err="1">
                <a:effectLst/>
                <a:latin typeface="Menlo" panose="020B0609030804020204" pitchFamily="49" charset="0"/>
              </a:rPr>
              <a:t>each</a:t>
            </a:r>
            <a:r>
              <a:rPr lang="de-DE" b="0" dirty="0">
                <a:effectLst/>
                <a:latin typeface="Menlo" panose="020B0609030804020204" pitchFamily="49" charset="0"/>
              </a:rPr>
              <a:t> p -&gt; .</a:t>
            </a:r>
            <a:r>
              <a:rPr lang="de-DE" b="0" dirty="0" err="1">
                <a:effectLst/>
                <a:latin typeface="Menlo" panose="020B0609030804020204" pitchFamily="49" charset="0"/>
              </a:rPr>
              <a:t>split</a:t>
            </a:r>
            <a:r>
              <a:rPr lang="de-DE" b="0" dirty="0">
                <a:effectLst/>
                <a:latin typeface="Menlo" panose="020B0609030804020204" pitchFamily="49" charset="0"/>
              </a:rPr>
              <a:t>(‘:‘)</a:t>
            </a:r>
          </a:p>
        </p:txBody>
      </p:sp>
      <p:pic>
        <p:nvPicPr>
          <p:cNvPr id="3" name="Inhaltsplatzhalter 5" descr="Ein Bild, das Text, Website, Software, Webseite enthält.&#10;&#10;Automatisch generierte Beschreibung">
            <a:extLst>
              <a:ext uri="{FF2B5EF4-FFF2-40B4-BE49-F238E27FC236}">
                <a16:creationId xmlns:a16="http://schemas.microsoft.com/office/drawing/2014/main" id="{A0606A19-95A5-1CB4-3DEA-A43691994B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63" y="2026822"/>
            <a:ext cx="10097074" cy="4566059"/>
          </a:xfrm>
        </p:spPr>
      </p:pic>
    </p:spTree>
    <p:extLst>
      <p:ext uri="{BB962C8B-B14F-4D97-AF65-F5344CB8AC3E}">
        <p14:creationId xmlns:p14="http://schemas.microsoft.com/office/powerpoint/2010/main" val="248742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87E6D-272F-EB62-4D7D-44D84FD5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31354"/>
          </a:xfrm>
        </p:spPr>
        <p:txBody>
          <a:bodyPr/>
          <a:lstStyle/>
          <a:p>
            <a:r>
              <a:rPr lang="en-US" dirty="0"/>
              <a:t>Enrich dataset by web scraping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EE9E0D-452E-D65E-2CA8-42962BD9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pPr/>
              <a:t>9</a:t>
            </a:fld>
            <a:endParaRPr lang="en-US">
              <a:latin typeface="+mn-lt"/>
            </a:endParaRPr>
          </a:p>
        </p:txBody>
      </p:sp>
      <p:pic>
        <p:nvPicPr>
          <p:cNvPr id="10" name="Inhaltsplatzhalter 7" descr="Ein Bild, das Text, Schrift, Symbol, Logo enthält.&#10;&#10;Automatisch generierte Beschreibung">
            <a:extLst>
              <a:ext uri="{FF2B5EF4-FFF2-40B4-BE49-F238E27FC236}">
                <a16:creationId xmlns:a16="http://schemas.microsoft.com/office/drawing/2014/main" id="{B00DC7D9-29B4-B624-B864-6080F8C199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657" y="2410847"/>
            <a:ext cx="3873500" cy="1168400"/>
          </a:xfrm>
        </p:spPr>
      </p:pic>
      <p:pic>
        <p:nvPicPr>
          <p:cNvPr id="13" name="Grafik 12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20943D42-0B7C-0C2F-27A3-049667B733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8345" y="2157218"/>
            <a:ext cx="2120900" cy="977900"/>
          </a:xfrm>
          <a:prstGeom prst="rect">
            <a:avLst/>
          </a:prstGeom>
        </p:spPr>
      </p:pic>
      <p:pic>
        <p:nvPicPr>
          <p:cNvPr id="15" name="Grafik 14" descr="Ein Bild, das Schrift, Typografie, Grafiken, Text enthält.&#10;&#10;Automatisch generierte Beschreibung">
            <a:extLst>
              <a:ext uri="{FF2B5EF4-FFF2-40B4-BE49-F238E27FC236}">
                <a16:creationId xmlns:a16="http://schemas.microsoft.com/office/drawing/2014/main" id="{102D6A54-CCFC-BEBC-EBE1-10E1D9EF49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986" y="4604692"/>
            <a:ext cx="2171700" cy="508000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494E8328-B912-F6C9-B254-7EB8F5C17C27}"/>
              </a:ext>
            </a:extLst>
          </p:cNvPr>
          <p:cNvSpPr txBox="1"/>
          <p:nvPr/>
        </p:nvSpPr>
        <p:spPr>
          <a:xfrm>
            <a:off x="2023657" y="3579247"/>
            <a:ext cx="3873500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de-DE" sz="1400" dirty="0">
                <a:latin typeface="Century Gothic (corpo)"/>
                <a:cs typeface="Times New Roman" panose="02020603050405020304" pitchFamily="18" charset="0"/>
              </a:rPr>
              <a:t>Added 2.042 terms</a:t>
            </a:r>
            <a:endParaRPr lang="pt-PT" sz="1400" dirty="0">
              <a:latin typeface="Century Gothic (corpo)"/>
              <a:cs typeface="Times New Roman" panose="02020603050405020304" pitchFamily="18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32F4D06-2853-60D3-BB65-D3DD7ED5A37A}"/>
              </a:ext>
            </a:extLst>
          </p:cNvPr>
          <p:cNvSpPr txBox="1"/>
          <p:nvPr/>
        </p:nvSpPr>
        <p:spPr>
          <a:xfrm>
            <a:off x="5790986" y="5112692"/>
            <a:ext cx="21716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de-DE" sz="1400" dirty="0" err="1">
                <a:latin typeface="Century Gothic (corpo)"/>
                <a:cs typeface="Times New Roman" panose="02020603050405020304" pitchFamily="18" charset="0"/>
              </a:rPr>
              <a:t>Added</a:t>
            </a:r>
            <a:r>
              <a:rPr lang="de-DE" sz="1400" dirty="0">
                <a:latin typeface="Century Gothic (corpo)"/>
                <a:cs typeface="Times New Roman" panose="02020603050405020304" pitchFamily="18" charset="0"/>
              </a:rPr>
              <a:t> 12.326 </a:t>
            </a:r>
            <a:r>
              <a:rPr lang="de-DE" sz="1400" dirty="0" err="1">
                <a:latin typeface="Century Gothic (corpo)"/>
                <a:cs typeface="Times New Roman" panose="02020603050405020304" pitchFamily="18" charset="0"/>
              </a:rPr>
              <a:t>terms</a:t>
            </a:r>
            <a:endParaRPr lang="pt-PT" sz="1400" dirty="0">
              <a:latin typeface="Century Gothic (corpo)"/>
              <a:cs typeface="Times New Roman" panose="02020603050405020304" pitchFamily="18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6DB91EE3-BF06-3330-B04F-6408F0CD8D5C}"/>
              </a:ext>
            </a:extLst>
          </p:cNvPr>
          <p:cNvSpPr txBox="1"/>
          <p:nvPr/>
        </p:nvSpPr>
        <p:spPr>
          <a:xfrm>
            <a:off x="8138345" y="3121223"/>
            <a:ext cx="2120900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de-DE" sz="1400" dirty="0" err="1">
                <a:latin typeface="Century Gothic (corpo)"/>
                <a:cs typeface="Times New Roman" panose="02020603050405020304" pitchFamily="18" charset="0"/>
              </a:rPr>
              <a:t>Added</a:t>
            </a:r>
            <a:r>
              <a:rPr lang="de-DE" sz="1400" dirty="0">
                <a:latin typeface="Century Gothic (corpo)"/>
                <a:cs typeface="Times New Roman" panose="02020603050405020304" pitchFamily="18" charset="0"/>
              </a:rPr>
              <a:t> 28.471 </a:t>
            </a:r>
            <a:r>
              <a:rPr lang="de-DE" sz="1400" dirty="0" err="1">
                <a:latin typeface="Century Gothic (corpo)"/>
                <a:cs typeface="Times New Roman" panose="02020603050405020304" pitchFamily="18" charset="0"/>
              </a:rPr>
              <a:t>terms</a:t>
            </a:r>
            <a:endParaRPr lang="pt-PT" sz="1400" dirty="0">
              <a:latin typeface="Century Gothic (corpo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8276014"/>
      </p:ext>
    </p:extLst>
  </p:cSld>
  <p:clrMapOvr>
    <a:masterClrMapping/>
  </p:clrMapOvr>
</p:sld>
</file>

<file path=ppt/theme/theme1.xml><?xml version="1.0" encoding="utf-8"?>
<a:theme xmlns:a="http://schemas.openxmlformats.org/drawingml/2006/main" name="Haste">
  <a:themeElements>
    <a:clrScheme name="Hast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Hast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aste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89</TotalTime>
  <Words>506</Words>
  <Application>Microsoft Office PowerPoint</Application>
  <PresentationFormat>Ecrã Panorâmico</PresentationFormat>
  <Paragraphs>117</Paragraphs>
  <Slides>23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23</vt:i4>
      </vt:variant>
    </vt:vector>
  </HeadingPairs>
  <TitlesOfParts>
    <vt:vector size="32" baseType="lpstr">
      <vt:lpstr>Arial</vt:lpstr>
      <vt:lpstr>Calibri</vt:lpstr>
      <vt:lpstr>Century Gothic</vt:lpstr>
      <vt:lpstr>Century Gothic (corpo)</vt:lpstr>
      <vt:lpstr>JetBrains Mono NL ExtraLight</vt:lpstr>
      <vt:lpstr>Menlo</vt:lpstr>
      <vt:lpstr>Times New Roman</vt:lpstr>
      <vt:lpstr>Wingdings 3</vt:lpstr>
      <vt:lpstr>Haste</vt:lpstr>
      <vt:lpstr>Natural Language Processing – TP2</vt:lpstr>
      <vt:lpstr>Procedure</vt:lpstr>
      <vt:lpstr>Enrich dataset by web scraping</vt:lpstr>
      <vt:lpstr>Enrich dataset by web scraping</vt:lpstr>
      <vt:lpstr>Enrich dataset by web scraping</vt:lpstr>
      <vt:lpstr>Enrich dataset by web scraping</vt:lpstr>
      <vt:lpstr>Enrich dataset by web scraping</vt:lpstr>
      <vt:lpstr>Enrich dataset by web scraping</vt:lpstr>
      <vt:lpstr>Enrich dataset by web scraping</vt:lpstr>
      <vt:lpstr>Enrich dataset by web scraping</vt:lpstr>
      <vt:lpstr>Finding relations</vt:lpstr>
      <vt:lpstr>Finding relations with Web scraping</vt:lpstr>
      <vt:lpstr>Finding relations by analyzing the descriptions and terms (using spacy)</vt:lpstr>
      <vt:lpstr>Finding relations by analyzing the descriptions and terms (using spacy)</vt:lpstr>
      <vt:lpstr>Finding categories with Spacy</vt:lpstr>
      <vt:lpstr>Finding categories with Spacy</vt:lpstr>
      <vt:lpstr>Finding categories with Web scraping</vt:lpstr>
      <vt:lpstr>Finding categories with Web scraping</vt:lpstr>
      <vt:lpstr>Finding categories with Web scraping</vt:lpstr>
      <vt:lpstr>Cleaning JSON</vt:lpstr>
      <vt:lpstr>Cleaning JSON</vt:lpstr>
      <vt:lpstr>Clean JSON Merging terms by lemma</vt:lpstr>
      <vt:lpstr>Natural Language Processing – TP2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Aplicações Informáticas Archetype Designer</dc:title>
  <dc:creator>Hugo Baptista Fernandes Silva</dc:creator>
  <cp:lastModifiedBy>Hugo Baptista Fernandes Silva</cp:lastModifiedBy>
  <cp:revision>32</cp:revision>
  <dcterms:created xsi:type="dcterms:W3CDTF">2023-04-27T14:04:37Z</dcterms:created>
  <dcterms:modified xsi:type="dcterms:W3CDTF">2023-06-02T09:34:41Z</dcterms:modified>
</cp:coreProperties>
</file>

<file path=docProps/thumbnail.jpeg>
</file>